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62" r:id="rId5"/>
    <p:sldId id="261" r:id="rId6"/>
    <p:sldId id="264" r:id="rId7"/>
    <p:sldId id="265" r:id="rId8"/>
    <p:sldId id="266" r:id="rId9"/>
    <p:sldId id="267" r:id="rId10"/>
    <p:sldId id="268" r:id="rId11"/>
    <p:sldId id="269" r:id="rId12"/>
    <p:sldId id="270" r:id="rId13"/>
    <p:sldId id="271" r:id="rId14"/>
    <p:sldId id="272" r:id="rId15"/>
    <p:sldId id="273" r:id="rId16"/>
    <p:sldId id="274" r:id="rId17"/>
    <p:sldId id="276" r:id="rId18"/>
    <p:sldId id="275" r:id="rId19"/>
    <p:sldId id="277" r:id="rId20"/>
    <p:sldId id="278" r:id="rId21"/>
    <p:sldId id="279" r:id="rId22"/>
    <p:sldId id="280" r:id="rId23"/>
    <p:sldId id="281" r:id="rId24"/>
    <p:sldId id="283" r:id="rId25"/>
    <p:sldId id="284" r:id="rId26"/>
    <p:sldId id="285" r:id="rId27"/>
    <p:sldId id="282"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A36004A5-FD3A-4BC5-9BD2-3F821DC77415}" type="datetimeFigureOut">
              <a:rPr lang="ru-RU" smtClean="0"/>
              <a:t>22.02.2021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743828B-F6EB-455C-B758-CB5F1305334A}" type="slidenum">
              <a:rPr lang="ru-RU" smtClean="0"/>
              <a:t>‹#›</a:t>
            </a:fld>
            <a:endParaRPr lang="ru-RU"/>
          </a:p>
        </p:txBody>
      </p:sp>
    </p:spTree>
    <p:extLst>
      <p:ext uri="{BB962C8B-B14F-4D97-AF65-F5344CB8AC3E}">
        <p14:creationId xmlns:p14="http://schemas.microsoft.com/office/powerpoint/2010/main" val="2467462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36004A5-FD3A-4BC5-9BD2-3F821DC77415}" type="datetimeFigureOut">
              <a:rPr lang="ru-RU" smtClean="0"/>
              <a:t>22.02.2021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743828B-F6EB-455C-B758-CB5F1305334A}" type="slidenum">
              <a:rPr lang="ru-RU" smtClean="0"/>
              <a:t>‹#›</a:t>
            </a:fld>
            <a:endParaRPr lang="ru-RU"/>
          </a:p>
        </p:txBody>
      </p:sp>
    </p:spTree>
    <p:extLst>
      <p:ext uri="{BB962C8B-B14F-4D97-AF65-F5344CB8AC3E}">
        <p14:creationId xmlns:p14="http://schemas.microsoft.com/office/powerpoint/2010/main" val="2974773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36004A5-FD3A-4BC5-9BD2-3F821DC77415}" type="datetimeFigureOut">
              <a:rPr lang="ru-RU" smtClean="0"/>
              <a:t>22.02.2021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743828B-F6EB-455C-B758-CB5F1305334A}" type="slidenum">
              <a:rPr lang="ru-RU" smtClean="0"/>
              <a:t>‹#›</a:t>
            </a:fld>
            <a:endParaRPr lang="ru-RU"/>
          </a:p>
        </p:txBody>
      </p:sp>
    </p:spTree>
    <p:extLst>
      <p:ext uri="{BB962C8B-B14F-4D97-AF65-F5344CB8AC3E}">
        <p14:creationId xmlns:p14="http://schemas.microsoft.com/office/powerpoint/2010/main" val="3675253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A36004A5-FD3A-4BC5-9BD2-3F821DC77415}" type="datetimeFigureOut">
              <a:rPr lang="ru-RU" smtClean="0"/>
              <a:t>22.02.2021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743828B-F6EB-455C-B758-CB5F1305334A}" type="slidenum">
              <a:rPr lang="ru-RU" smtClean="0"/>
              <a:t>‹#›</a:t>
            </a:fld>
            <a:endParaRPr lang="ru-RU"/>
          </a:p>
        </p:txBody>
      </p:sp>
    </p:spTree>
    <p:extLst>
      <p:ext uri="{BB962C8B-B14F-4D97-AF65-F5344CB8AC3E}">
        <p14:creationId xmlns:p14="http://schemas.microsoft.com/office/powerpoint/2010/main" val="1473554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36004A5-FD3A-4BC5-9BD2-3F821DC77415}" type="datetimeFigureOut">
              <a:rPr lang="ru-RU" smtClean="0"/>
              <a:t>22.02.2021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743828B-F6EB-455C-B758-CB5F1305334A}" type="slidenum">
              <a:rPr lang="ru-RU" smtClean="0"/>
              <a:t>‹#›</a:t>
            </a:fld>
            <a:endParaRPr lang="ru-RU"/>
          </a:p>
        </p:txBody>
      </p:sp>
    </p:spTree>
    <p:extLst>
      <p:ext uri="{BB962C8B-B14F-4D97-AF65-F5344CB8AC3E}">
        <p14:creationId xmlns:p14="http://schemas.microsoft.com/office/powerpoint/2010/main" val="1113165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36004A5-FD3A-4BC5-9BD2-3F821DC77415}" type="datetimeFigureOut">
              <a:rPr lang="ru-RU" smtClean="0"/>
              <a:t>22.02.2021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743828B-F6EB-455C-B758-CB5F1305334A}" type="slidenum">
              <a:rPr lang="ru-RU" smtClean="0"/>
              <a:t>‹#›</a:t>
            </a:fld>
            <a:endParaRPr lang="ru-RU"/>
          </a:p>
        </p:txBody>
      </p:sp>
    </p:spTree>
    <p:extLst>
      <p:ext uri="{BB962C8B-B14F-4D97-AF65-F5344CB8AC3E}">
        <p14:creationId xmlns:p14="http://schemas.microsoft.com/office/powerpoint/2010/main" val="576465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6004A5-FD3A-4BC5-9BD2-3F821DC77415}" type="datetimeFigureOut">
              <a:rPr lang="ru-RU" smtClean="0"/>
              <a:t>22.02.2021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743828B-F6EB-455C-B758-CB5F1305334A}" type="slidenum">
              <a:rPr lang="ru-RU" smtClean="0"/>
              <a:t>‹#›</a:t>
            </a:fld>
            <a:endParaRPr lang="ru-RU"/>
          </a:p>
        </p:txBody>
      </p:sp>
    </p:spTree>
    <p:extLst>
      <p:ext uri="{BB962C8B-B14F-4D97-AF65-F5344CB8AC3E}">
        <p14:creationId xmlns:p14="http://schemas.microsoft.com/office/powerpoint/2010/main" val="1688172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36004A5-FD3A-4BC5-9BD2-3F821DC77415}" type="datetimeFigureOut">
              <a:rPr lang="ru-RU" smtClean="0"/>
              <a:t>22.02.2021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743828B-F6EB-455C-B758-CB5F1305334A}" type="slidenum">
              <a:rPr lang="ru-RU" smtClean="0"/>
              <a:t>‹#›</a:t>
            </a:fld>
            <a:endParaRPr lang="ru-RU"/>
          </a:p>
        </p:txBody>
      </p:sp>
    </p:spTree>
    <p:extLst>
      <p:ext uri="{BB962C8B-B14F-4D97-AF65-F5344CB8AC3E}">
        <p14:creationId xmlns:p14="http://schemas.microsoft.com/office/powerpoint/2010/main" val="2662317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36004A5-FD3A-4BC5-9BD2-3F821DC77415}" type="datetimeFigureOut">
              <a:rPr lang="ru-RU" smtClean="0"/>
              <a:t>22.02.2021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743828B-F6EB-455C-B758-CB5F1305334A}" type="slidenum">
              <a:rPr lang="ru-RU" smtClean="0"/>
              <a:t>‹#›</a:t>
            </a:fld>
            <a:endParaRPr lang="ru-RU"/>
          </a:p>
        </p:txBody>
      </p:sp>
    </p:spTree>
    <p:extLst>
      <p:ext uri="{BB962C8B-B14F-4D97-AF65-F5344CB8AC3E}">
        <p14:creationId xmlns:p14="http://schemas.microsoft.com/office/powerpoint/2010/main" val="342386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36004A5-FD3A-4BC5-9BD2-3F821DC77415}" type="datetimeFigureOut">
              <a:rPr lang="ru-RU" smtClean="0"/>
              <a:t>22.02.2021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743828B-F6EB-455C-B758-CB5F1305334A}" type="slidenum">
              <a:rPr lang="ru-RU" smtClean="0"/>
              <a:t>‹#›</a:t>
            </a:fld>
            <a:endParaRPr lang="ru-RU"/>
          </a:p>
        </p:txBody>
      </p:sp>
    </p:spTree>
    <p:extLst>
      <p:ext uri="{BB962C8B-B14F-4D97-AF65-F5344CB8AC3E}">
        <p14:creationId xmlns:p14="http://schemas.microsoft.com/office/powerpoint/2010/main" val="4001514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36004A5-FD3A-4BC5-9BD2-3F821DC77415}" type="datetimeFigureOut">
              <a:rPr lang="ru-RU" smtClean="0"/>
              <a:t>22.02.2021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743828B-F6EB-455C-B758-CB5F1305334A}" type="slidenum">
              <a:rPr lang="ru-RU" smtClean="0"/>
              <a:t>‹#›</a:t>
            </a:fld>
            <a:endParaRPr lang="ru-RU"/>
          </a:p>
        </p:txBody>
      </p:sp>
    </p:spTree>
    <p:extLst>
      <p:ext uri="{BB962C8B-B14F-4D97-AF65-F5344CB8AC3E}">
        <p14:creationId xmlns:p14="http://schemas.microsoft.com/office/powerpoint/2010/main" val="2335932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6004A5-FD3A-4BC5-9BD2-3F821DC77415}" type="datetimeFigureOut">
              <a:rPr lang="ru-RU" smtClean="0"/>
              <a:t>22.02.2021</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43828B-F6EB-455C-B758-CB5F1305334A}" type="slidenum">
              <a:rPr lang="ru-RU" smtClean="0"/>
              <a:t>‹#›</a:t>
            </a:fld>
            <a:endParaRPr lang="ru-RU"/>
          </a:p>
        </p:txBody>
      </p:sp>
    </p:spTree>
    <p:extLst>
      <p:ext uri="{BB962C8B-B14F-4D97-AF65-F5344CB8AC3E}">
        <p14:creationId xmlns:p14="http://schemas.microsoft.com/office/powerpoint/2010/main" val="8763944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7108" y="1453880"/>
            <a:ext cx="7886700" cy="887537"/>
          </a:xfrm>
        </p:spPr>
        <p:txBody>
          <a:bodyPr>
            <a:noAutofit/>
          </a:bodyPr>
          <a:lstStyle/>
          <a:p>
            <a:pPr indent="540000" algn="ctr">
              <a:lnSpc>
                <a:spcPct val="100000"/>
              </a:lnSpc>
            </a:pPr>
            <a:r>
              <a:rPr lang="kk-KZ" sz="2200" dirty="0" smtClean="0">
                <a:latin typeface="Times New Roman" panose="02020603050405020304" pitchFamily="18" charset="0"/>
                <a:cs typeface="Times New Roman" panose="02020603050405020304" pitchFamily="18" charset="0"/>
              </a:rPr>
              <a:t>КУРСТЫҚ ЖҰМЫС тақырыбы:</a:t>
            </a:r>
            <a:br>
              <a:rPr lang="kk-KZ" sz="2200" dirty="0" smtClean="0">
                <a:latin typeface="Times New Roman" panose="02020603050405020304" pitchFamily="18" charset="0"/>
                <a:cs typeface="Times New Roman" panose="02020603050405020304" pitchFamily="18" charset="0"/>
              </a:rPr>
            </a:br>
            <a:r>
              <a:rPr lang="kk-KZ" sz="2200" b="1" dirty="0" smtClean="0">
                <a:latin typeface="Times New Roman" panose="02020603050405020304" pitchFamily="18" charset="0"/>
                <a:cs typeface="Times New Roman" panose="02020603050405020304" pitchFamily="18" charset="0"/>
              </a:rPr>
              <a:t>«Жол </a:t>
            </a:r>
            <a:r>
              <a:rPr lang="kk-KZ" sz="2200" b="1" dirty="0">
                <a:latin typeface="Times New Roman" panose="02020603050405020304" pitchFamily="18" charset="0"/>
                <a:cs typeface="Times New Roman" panose="02020603050405020304" pitchFamily="18" charset="0"/>
              </a:rPr>
              <a:t>жамылғысы құрылысының технологиясы және </a:t>
            </a:r>
            <a:r>
              <a:rPr lang="kk-KZ" sz="2200" b="1" dirty="0" smtClean="0">
                <a:latin typeface="Times New Roman" panose="02020603050405020304" pitchFamily="18" charset="0"/>
                <a:cs typeface="Times New Roman" panose="02020603050405020304" pitchFamily="18" charset="0"/>
              </a:rPr>
              <a:t>ұйымдастырылуы» </a:t>
            </a:r>
            <a:endParaRPr lang="ru-RU" sz="22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19020" y="503124"/>
            <a:ext cx="8582542" cy="400110"/>
          </a:xfrm>
          <a:prstGeom prst="rect">
            <a:avLst/>
          </a:prstGeom>
        </p:spPr>
        <p:txBody>
          <a:bodyPr wrap="none">
            <a:spAutoFit/>
          </a:bodyPr>
          <a:lstStyle/>
          <a:p>
            <a:pPr algn="ctr"/>
            <a:r>
              <a:rPr lang="kk-KZ" sz="2000" b="1" dirty="0" smtClean="0">
                <a:latin typeface="Times New Roman" panose="02020603050405020304" pitchFamily="18" charset="0"/>
                <a:cs typeface="Times New Roman" panose="02020603050405020304" pitchFamily="18" charset="0"/>
              </a:rPr>
              <a:t>«</a:t>
            </a:r>
            <a:r>
              <a:rPr lang="ru-RU" sz="2000" b="1" dirty="0">
                <a:latin typeface="Times New Roman" panose="02020603050405020304" pitchFamily="18" charset="0"/>
                <a:cs typeface="Times New Roman" panose="02020603050405020304" pitchFamily="18" charset="0"/>
              </a:rPr>
              <a:t>АВТОМОБИЛЬ ЖОЛДАРЫ ҚҰРЫЛЫСЫНЫҢ ТЕХНОЛОГИЯСЫ</a:t>
            </a:r>
            <a:r>
              <a:rPr lang="kk-KZ" sz="2000" b="1" dirty="0" smtClean="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737108" y="2892063"/>
            <a:ext cx="7886700" cy="2800767"/>
          </a:xfrm>
          <a:prstGeom prst="rect">
            <a:avLst/>
          </a:prstGeom>
        </p:spPr>
        <p:txBody>
          <a:bodyPr wrap="square">
            <a:spAutoFit/>
          </a:bodyPr>
          <a:lstStyle/>
          <a:p>
            <a:pPr indent="540000" algn="just"/>
            <a:r>
              <a:rPr lang="ru-RU" sz="2200" b="1" u="sng" dirty="0" err="1">
                <a:latin typeface="Times New Roman" panose="02020603050405020304" pitchFamily="18" charset="0"/>
                <a:cs typeface="Times New Roman" panose="02020603050405020304" pitchFamily="18" charset="0"/>
              </a:rPr>
              <a:t>Курстық</a:t>
            </a:r>
            <a:r>
              <a:rPr lang="ru-RU" sz="2200" b="1" u="sng" dirty="0">
                <a:latin typeface="Times New Roman" panose="02020603050405020304" pitchFamily="18" charset="0"/>
                <a:cs typeface="Times New Roman" panose="02020603050405020304" pitchFamily="18" charset="0"/>
              </a:rPr>
              <a:t> </a:t>
            </a:r>
            <a:r>
              <a:rPr lang="ru-RU" sz="2200" b="1" u="sng" dirty="0" err="1">
                <a:latin typeface="Times New Roman" panose="02020603050405020304" pitchFamily="18" charset="0"/>
                <a:cs typeface="Times New Roman" panose="02020603050405020304" pitchFamily="18" charset="0"/>
              </a:rPr>
              <a:t>жобаны</a:t>
            </a:r>
            <a:r>
              <a:rPr lang="ru-RU" sz="2200" b="1" u="sng" dirty="0">
                <a:latin typeface="Times New Roman" panose="02020603050405020304" pitchFamily="18" charset="0"/>
                <a:cs typeface="Times New Roman" panose="02020603050405020304" pitchFamily="18" charset="0"/>
              </a:rPr>
              <a:t> </a:t>
            </a:r>
            <a:r>
              <a:rPr lang="ru-RU" sz="2200" b="1" u="sng" dirty="0" err="1">
                <a:latin typeface="Times New Roman" panose="02020603050405020304" pitchFamily="18" charset="0"/>
                <a:cs typeface="Times New Roman" panose="02020603050405020304" pitchFamily="18" charset="0"/>
              </a:rPr>
              <a:t>орындаудың</a:t>
            </a:r>
            <a:r>
              <a:rPr lang="ru-RU" sz="2200" b="1" u="sng" dirty="0">
                <a:latin typeface="Times New Roman" panose="02020603050405020304" pitchFamily="18" charset="0"/>
                <a:cs typeface="Times New Roman" panose="02020603050405020304" pitchFamily="18" charset="0"/>
              </a:rPr>
              <a:t> </a:t>
            </a:r>
            <a:r>
              <a:rPr lang="ru-RU" sz="2200" b="1" u="sng" dirty="0" err="1">
                <a:latin typeface="Times New Roman" panose="02020603050405020304" pitchFamily="18" charset="0"/>
                <a:cs typeface="Times New Roman" panose="02020603050405020304" pitchFamily="18" charset="0"/>
              </a:rPr>
              <a:t>мақсаты</a:t>
            </a:r>
            <a:r>
              <a:rPr lang="ru-RU" sz="2200" b="1" dirty="0">
                <a:latin typeface="Times New Roman" panose="02020603050405020304" pitchFamily="18" charset="0"/>
                <a:cs typeface="Times New Roman" panose="02020603050405020304" pitchFamily="18" charset="0"/>
              </a:rPr>
              <a:t> – </a:t>
            </a:r>
            <a:r>
              <a:rPr lang="ru-RU" sz="2200" dirty="0" err="1">
                <a:latin typeface="Times New Roman" panose="02020603050405020304" pitchFamily="18" charset="0"/>
                <a:cs typeface="Times New Roman" panose="02020603050405020304" pitchFamily="18" charset="0"/>
              </a:rPr>
              <a:t>студенттерді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нормативтік-анықтамалық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және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технологиялық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әдебиеттермен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жұмыс</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істеуге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үйрету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жол</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жамылғысының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түрлі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құрылымдық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қабаттарын</a:t>
            </a:r>
            <a:r>
              <a:rPr lang="ru-RU" sz="2200" dirty="0">
                <a:latin typeface="Times New Roman" panose="02020603050405020304" pitchFamily="18" charset="0"/>
                <a:cs typeface="Times New Roman" panose="02020603050405020304" pitchFamily="18" charset="0"/>
              </a:rPr>
              <a:t> салу </a:t>
            </a:r>
            <a:r>
              <a:rPr lang="ru-RU" sz="2200" dirty="0" err="1">
                <a:latin typeface="Times New Roman" panose="02020603050405020304" pitchFamily="18" charset="0"/>
                <a:cs typeface="Times New Roman" panose="02020603050405020304" pitchFamily="18" charset="0"/>
              </a:rPr>
              <a:t>технологиясы</a:t>
            </a:r>
            <a:r>
              <a:rPr lang="ru-RU" sz="2200" dirty="0">
                <a:latin typeface="Times New Roman" panose="02020603050405020304" pitchFamily="18" charset="0"/>
                <a:cs typeface="Times New Roman" panose="02020603050405020304" pitchFamily="18" charset="0"/>
              </a:rPr>
              <a:t> бойынша </a:t>
            </a:r>
            <a:r>
              <a:rPr lang="ru-RU" sz="2200" dirty="0" err="1">
                <a:latin typeface="Times New Roman" panose="02020603050405020304" pitchFamily="18" charset="0"/>
                <a:cs typeface="Times New Roman" panose="02020603050405020304" pitchFamily="18" charset="0"/>
              </a:rPr>
              <a:t>инженерлік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мәселелер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кешенін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шешуде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теориялық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білімдерін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бекіту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және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өз</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бетінше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жұмыс</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істеу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дағдыларын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дамыту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жол-құрылыс</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материалдары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жол-құрылыс</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машиналары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және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жол</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құрылысы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экономикасы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пәндері</a:t>
            </a:r>
            <a:r>
              <a:rPr lang="ru-RU" sz="2200" dirty="0">
                <a:latin typeface="Times New Roman" panose="02020603050405020304" pitchFamily="18" charset="0"/>
                <a:cs typeface="Times New Roman" panose="02020603050405020304" pitchFamily="18" charset="0"/>
              </a:rPr>
              <a:t> бойынша </a:t>
            </a:r>
            <a:r>
              <a:rPr lang="ru-RU" sz="2200" dirty="0" err="1">
                <a:latin typeface="Times New Roman" panose="02020603050405020304" pitchFamily="18" charset="0"/>
                <a:cs typeface="Times New Roman" panose="02020603050405020304" pitchFamily="18" charset="0"/>
              </a:rPr>
              <a:t>инженерлік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дайындық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деңгейін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тексеру</a:t>
            </a:r>
            <a:r>
              <a:rPr lang="ru-RU"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188372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3123" y="459400"/>
            <a:ext cx="8404514" cy="5909310"/>
          </a:xfrm>
          <a:prstGeom prst="rect">
            <a:avLst/>
          </a:prstGeom>
        </p:spPr>
        <p:txBody>
          <a:bodyPr wrap="square">
            <a:spAutoFit/>
          </a:bodyPr>
          <a:lstStyle/>
          <a:p>
            <a:pPr indent="540000"/>
            <a:r>
              <a:rPr lang="kk-KZ" dirty="0">
                <a:latin typeface="Times New Roman" panose="02020603050405020304" pitchFamily="18" charset="0"/>
                <a:cs typeface="Times New Roman" panose="02020603050405020304" pitchFamily="18" charset="0"/>
              </a:rPr>
              <a:t>МАЗМҰНЫ</a:t>
            </a:r>
            <a:endParaRPr lang="ru-RU" dirty="0">
              <a:latin typeface="Times New Roman" panose="02020603050405020304" pitchFamily="18" charset="0"/>
              <a:cs typeface="Times New Roman" panose="02020603050405020304" pitchFamily="18" charset="0"/>
            </a:endParaRPr>
          </a:p>
          <a:p>
            <a:pPr indent="540000"/>
            <a:r>
              <a:rPr lang="kk-KZ" b="1" dirty="0">
                <a:latin typeface="Times New Roman" panose="02020603050405020304" pitchFamily="18" charset="0"/>
                <a:cs typeface="Times New Roman" panose="02020603050405020304" pitchFamily="18" charset="0"/>
              </a:rPr>
              <a:t>Тапсырма</a:t>
            </a:r>
            <a:endParaRPr lang="ru-RU" b="1" dirty="0">
              <a:latin typeface="Times New Roman" panose="02020603050405020304" pitchFamily="18" charset="0"/>
              <a:cs typeface="Times New Roman" panose="02020603050405020304" pitchFamily="18" charset="0"/>
            </a:endParaRPr>
          </a:p>
          <a:p>
            <a:pPr indent="540000"/>
            <a:r>
              <a:rPr lang="kk-KZ" b="1" dirty="0">
                <a:latin typeface="Times New Roman" panose="02020603050405020304" pitchFamily="18" charset="0"/>
                <a:cs typeface="Times New Roman" panose="02020603050405020304" pitchFamily="18" charset="0"/>
              </a:rPr>
              <a:t> </a:t>
            </a:r>
            <a:endParaRPr lang="ru-RU" b="1" dirty="0">
              <a:latin typeface="Times New Roman" panose="02020603050405020304" pitchFamily="18" charset="0"/>
              <a:cs typeface="Times New Roman" panose="02020603050405020304" pitchFamily="18" charset="0"/>
            </a:endParaRPr>
          </a:p>
          <a:p>
            <a:pPr indent="540000"/>
            <a:r>
              <a:rPr lang="kk-KZ" b="1" dirty="0">
                <a:latin typeface="Times New Roman" panose="02020603050405020304" pitchFamily="18" charset="0"/>
                <a:cs typeface="Times New Roman" panose="02020603050405020304" pitchFamily="18" charset="0"/>
              </a:rPr>
              <a:t>КІРІСПЕ</a:t>
            </a:r>
            <a:endParaRPr lang="ru-RU" b="1"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1 ТАБИҒИ ЖАҒДАЙЛАР ЖӘНЕ ОЛАРДЫҢ ЖҰМЫСТАРДЫ ЖҮРГІЗУ ТЕХНОЛОГИЯСЫНА ӘСЕРІ</a:t>
            </a:r>
            <a:endParaRPr lang="ru-RU" dirty="0">
              <a:latin typeface="Times New Roman" panose="02020603050405020304" pitchFamily="18" charset="0"/>
              <a:cs typeface="Times New Roman" panose="02020603050405020304" pitchFamily="18" charset="0"/>
            </a:endParaRPr>
          </a:p>
          <a:p>
            <a:pPr indent="540000"/>
            <a:r>
              <a:rPr lang="ru-RU" dirty="0">
                <a:latin typeface="Times New Roman" panose="02020603050405020304" pitchFamily="18" charset="0"/>
                <a:cs typeface="Times New Roman" panose="02020603050405020304" pitchFamily="18" charset="0"/>
              </a:rPr>
              <a:t>1.1 Климат</a:t>
            </a:r>
          </a:p>
          <a:p>
            <a:pPr indent="540000"/>
            <a:r>
              <a:rPr lang="ru-RU" dirty="0">
                <a:latin typeface="Times New Roman" panose="02020603050405020304" pitchFamily="18" charset="0"/>
                <a:cs typeface="Times New Roman" panose="02020603050405020304" pitchFamily="18" charset="0"/>
              </a:rPr>
              <a:t>1.2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қыртысы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геологиясы</a:t>
            </a:r>
            <a:endParaRPr lang="ru-RU" dirty="0">
              <a:latin typeface="Times New Roman" panose="02020603050405020304" pitchFamily="18" charset="0"/>
              <a:cs typeface="Times New Roman" panose="02020603050405020304" pitchFamily="18" charset="0"/>
            </a:endParaRPr>
          </a:p>
          <a:p>
            <a:pPr indent="540000"/>
            <a:r>
              <a:rPr lang="ru-RU" dirty="0">
                <a:latin typeface="Times New Roman" panose="02020603050405020304" pitchFamily="18" charset="0"/>
                <a:cs typeface="Times New Roman" panose="02020603050405020304" pitchFamily="18" charset="0"/>
              </a:rPr>
              <a:t>1.3 Гидрогеология </a:t>
            </a:r>
            <a:r>
              <a:rPr lang="kk-KZ" dirty="0">
                <a:latin typeface="Times New Roman" panose="02020603050405020304" pitchFamily="18" charset="0"/>
                <a:cs typeface="Times New Roman" panose="02020603050405020304" pitchFamily="18" charset="0"/>
              </a:rPr>
              <a:t>мен</a:t>
            </a:r>
            <a:r>
              <a:rPr lang="ru-RU" dirty="0">
                <a:latin typeface="Times New Roman" panose="02020603050405020304" pitchFamily="18" charset="0"/>
                <a:cs typeface="Times New Roman" panose="02020603050405020304" pitchFamily="18" charset="0"/>
              </a:rPr>
              <a:t> гидрография</a:t>
            </a:r>
            <a:r>
              <a:rPr lang="kk-KZ" dirty="0">
                <a:latin typeface="Times New Roman" panose="02020603050405020304" pitchFamily="18" charset="0"/>
                <a:cs typeface="Times New Roman" panose="02020603050405020304" pitchFamily="18" charset="0"/>
              </a:rPr>
              <a:t>сы</a:t>
            </a:r>
            <a:endParaRPr lang="ru-RU"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1.4 Өсімдіктері және топырағы</a:t>
            </a:r>
            <a:endParaRPr lang="ru-RU"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1.5 Жол-климаттық кесте</a:t>
            </a:r>
            <a:endParaRPr lang="ru-RU" dirty="0">
              <a:latin typeface="Times New Roman" panose="02020603050405020304" pitchFamily="18" charset="0"/>
              <a:cs typeface="Times New Roman" panose="02020603050405020304" pitchFamily="18" charset="0"/>
            </a:endParaRPr>
          </a:p>
          <a:p>
            <a:pPr indent="540000"/>
            <a:r>
              <a:rPr lang="ru-RU" dirty="0">
                <a:latin typeface="Times New Roman" panose="02020603050405020304" pitchFamily="18" charset="0"/>
                <a:cs typeface="Times New Roman" panose="02020603050405020304" pitchFamily="18" charset="0"/>
              </a:rPr>
              <a:t>2 </a:t>
            </a:r>
            <a:r>
              <a:rPr lang="kk-KZ" dirty="0">
                <a:latin typeface="Times New Roman" panose="02020603050405020304" pitchFamily="18" charset="0"/>
                <a:cs typeface="Times New Roman" panose="02020603050405020304" pitchFamily="18" charset="0"/>
              </a:rPr>
              <a:t>ЖОЛ ҚҰРЫЛЫС МАТЕРИАЛДАРЫ</a:t>
            </a:r>
            <a:endParaRPr lang="ru-RU" dirty="0">
              <a:latin typeface="Times New Roman" panose="02020603050405020304" pitchFamily="18" charset="0"/>
              <a:cs typeface="Times New Roman" panose="02020603050405020304" pitchFamily="18" charset="0"/>
            </a:endParaRPr>
          </a:p>
          <a:p>
            <a:pPr indent="540000"/>
            <a:r>
              <a:rPr lang="ru-RU" dirty="0">
                <a:latin typeface="Times New Roman" panose="02020603050405020304" pitchFamily="18" charset="0"/>
                <a:cs typeface="Times New Roman" panose="02020603050405020304" pitchFamily="18" charset="0"/>
              </a:rPr>
              <a:t>2.1 Минерал</a:t>
            </a:r>
            <a:r>
              <a:rPr lang="kk-KZ" dirty="0">
                <a:latin typeface="Times New Roman" panose="02020603050405020304" pitchFamily="18" charset="0"/>
                <a:cs typeface="Times New Roman" panose="02020603050405020304" pitchFamily="18" charset="0"/>
              </a:rPr>
              <a:t>ды</a:t>
            </a:r>
            <a:r>
              <a:rPr lang="ru-RU" dirty="0">
                <a:latin typeface="Times New Roman" panose="02020603050405020304" pitchFamily="18" charset="0"/>
                <a:cs typeface="Times New Roman" panose="02020603050405020304" pitchFamily="18" charset="0"/>
              </a:rPr>
              <a:t> материал</a:t>
            </a:r>
            <a:r>
              <a:rPr lang="kk-KZ" dirty="0">
                <a:latin typeface="Times New Roman" panose="02020603050405020304" pitchFamily="18" charset="0"/>
                <a:cs typeface="Times New Roman" panose="02020603050405020304" pitchFamily="18" charset="0"/>
              </a:rPr>
              <a:t>дар</a:t>
            </a:r>
            <a:endParaRPr lang="ru-RU" dirty="0">
              <a:latin typeface="Times New Roman" panose="02020603050405020304" pitchFamily="18" charset="0"/>
              <a:cs typeface="Times New Roman" panose="02020603050405020304" pitchFamily="18" charset="0"/>
            </a:endParaRPr>
          </a:p>
          <a:p>
            <a:pPr indent="540000"/>
            <a:r>
              <a:rPr lang="ru-RU" dirty="0">
                <a:latin typeface="Times New Roman" panose="02020603050405020304" pitchFamily="18" charset="0"/>
                <a:cs typeface="Times New Roman" panose="02020603050405020304" pitchFamily="18" charset="0"/>
              </a:rPr>
              <a:t>2.2 </a:t>
            </a:r>
            <a:r>
              <a:rPr lang="ru-RU" dirty="0" err="1">
                <a:latin typeface="Times New Roman" panose="02020603050405020304" pitchFamily="18" charset="0"/>
                <a:cs typeface="Times New Roman" panose="02020603050405020304" pitchFamily="18" charset="0"/>
              </a:rPr>
              <a:t>Органи</a:t>
            </a:r>
            <a:r>
              <a:rPr lang="kk-KZ" dirty="0">
                <a:latin typeface="Times New Roman" panose="02020603050405020304" pitchFamily="18" charset="0"/>
                <a:cs typeface="Times New Roman" panose="02020603050405020304" pitchFamily="18" charset="0"/>
              </a:rPr>
              <a:t>калық байланыстырғыштар</a:t>
            </a:r>
            <a:endParaRPr lang="ru-RU"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2.3 Минералды байланыстырғыштар</a:t>
            </a:r>
            <a:endParaRPr lang="ru-RU"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2.4 Жартылай фабрикаттар</a:t>
            </a:r>
            <a:endParaRPr lang="ru-RU"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3 ЖОЛ ЖАМЫЛҒЫЛАРЫ</a:t>
            </a:r>
            <a:endParaRPr lang="ru-RU"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3.1 Жол жамылғысын құрастыру</a:t>
            </a:r>
            <a:endParaRPr lang="ru-RU"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3.2 Құрылымдық қабаттардың </a:t>
            </a:r>
            <a:r>
              <a:rPr lang="kk-KZ" dirty="0" smtClean="0">
                <a:latin typeface="Times New Roman" panose="02020603050405020304" pitchFamily="18" charset="0"/>
                <a:cs typeface="Times New Roman" panose="02020603050405020304" pitchFamily="18" charset="0"/>
              </a:rPr>
              <a:t>сипаттамасы</a:t>
            </a:r>
          </a:p>
          <a:p>
            <a:pPr indent="540000"/>
            <a:r>
              <a:rPr lang="ru-RU" dirty="0">
                <a:latin typeface="Times New Roman" panose="02020603050405020304" pitchFamily="18" charset="0"/>
                <a:ea typeface="Calibri" panose="020F0502020204030204" pitchFamily="34" charset="0"/>
                <a:cs typeface="Times New Roman" panose="02020603050405020304" pitchFamily="18" charset="0"/>
              </a:rPr>
              <a:t>3.3 </a:t>
            </a:r>
            <a:r>
              <a:rPr lang="ru-RU" dirty="0" err="1">
                <a:latin typeface="Times New Roman" panose="02020603050405020304" pitchFamily="18" charset="0"/>
                <a:ea typeface="Calibri" panose="020F0502020204030204" pitchFamily="34" charset="0"/>
                <a:cs typeface="Times New Roman" panose="02020603050405020304" pitchFamily="18" charset="0"/>
              </a:rPr>
              <a:t>Жол</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төсемдерін</a:t>
            </a:r>
            <a:r>
              <a:rPr lang="ru-RU" dirty="0">
                <a:latin typeface="Times New Roman" panose="02020603050405020304" pitchFamily="18" charset="0"/>
                <a:ea typeface="Calibri" panose="020F0502020204030204" pitchFamily="34" charset="0"/>
                <a:cs typeface="Times New Roman" panose="02020603050405020304" pitchFamily="18" charset="0"/>
              </a:rPr>
              <a:t> салу </a:t>
            </a:r>
            <a:r>
              <a:rPr lang="ru-RU" dirty="0" err="1">
                <a:latin typeface="Times New Roman" panose="02020603050405020304" pitchFamily="18" charset="0"/>
                <a:ea typeface="Calibri" panose="020F0502020204030204" pitchFamily="34" charset="0"/>
                <a:cs typeface="Times New Roman" panose="02020603050405020304" pitchFamily="18" charset="0"/>
              </a:rPr>
              <a:t>кезінде</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жұмыс</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көлемін</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және</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материалдарға</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қажеттілікті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есептеу</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32229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54182" y="1053768"/>
            <a:ext cx="8063345" cy="4524315"/>
          </a:xfrm>
          <a:prstGeom prst="rect">
            <a:avLst/>
          </a:prstGeom>
        </p:spPr>
        <p:txBody>
          <a:bodyPr wrap="square">
            <a:spAutoFit/>
          </a:bodyPr>
          <a:lstStyle/>
          <a:p>
            <a:pPr indent="540000"/>
            <a:r>
              <a:rPr lang="kk-KZ" dirty="0">
                <a:latin typeface="Times New Roman" panose="02020603050405020304" pitchFamily="18" charset="0"/>
                <a:cs typeface="Times New Roman" panose="02020603050405020304" pitchFamily="18" charset="0"/>
              </a:rPr>
              <a:t>4 МАТЕРИАЛДАРДЫ ТАСЫМАЛДАУ ҚАШЫҚТЫҒЫН ЖӘНЕ МАШИНАЛАРДЫҢ ЖҰМЫС ӨНІМДІЛІГІН ЕСЕПТЕУ</a:t>
            </a:r>
            <a:endParaRPr lang="ru-RU"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4.1 Карьерлердің әсер ету аумағын анықтау</a:t>
            </a:r>
            <a:endParaRPr lang="ru-RU"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4.2 Өндірістік кәсіпорынын орналастыру орнын таңдау</a:t>
            </a:r>
            <a:endParaRPr lang="ru-RU"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4.3 Машиналардың жұмыс өнімділігін есептеу</a:t>
            </a:r>
            <a:endParaRPr lang="ru-RU"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5 ЖОЛ ЖАМЫЛҒЫСЫ ҚҰРЫЛЫСЫНЫҢ ТЕХНОЛОГИЯСЫ ЖӘНЕ ОНЫ ҰЙЫМДАСТЫРУ</a:t>
            </a:r>
            <a:endParaRPr lang="ru-RU"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5.1 Құрылымдық қабаттарды салу мерзімдерін анықтау</a:t>
            </a:r>
            <a:endParaRPr lang="ru-RU"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5.2 Төсенгіш қабатты салу технологиясы</a:t>
            </a:r>
            <a:endParaRPr lang="ru-RU" dirty="0">
              <a:latin typeface="Times New Roman" panose="02020603050405020304" pitchFamily="18" charset="0"/>
              <a:cs typeface="Times New Roman" panose="02020603050405020304" pitchFamily="18" charset="0"/>
            </a:endParaRPr>
          </a:p>
          <a:p>
            <a:pPr indent="540000"/>
            <a:r>
              <a:rPr lang="ru-RU" dirty="0">
                <a:latin typeface="Times New Roman" panose="02020603050405020304" pitchFamily="18" charset="0"/>
                <a:cs typeface="Times New Roman" panose="02020603050405020304" pitchFamily="18" charset="0"/>
              </a:rPr>
              <a:t>5.3 </a:t>
            </a:r>
            <a:r>
              <a:rPr lang="ru-RU" dirty="0" err="1">
                <a:latin typeface="Times New Roman" panose="02020603050405020304" pitchFamily="18" charset="0"/>
                <a:cs typeface="Times New Roman" panose="02020603050405020304" pitchFamily="18" charset="0"/>
              </a:rPr>
              <a:t>Жамылғы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негізін</a:t>
            </a:r>
            <a:r>
              <a:rPr lang="ru-RU" dirty="0">
                <a:latin typeface="Times New Roman" panose="02020603050405020304" pitchFamily="18" charset="0"/>
                <a:cs typeface="Times New Roman" panose="02020603050405020304" pitchFamily="18" charset="0"/>
              </a:rPr>
              <a:t> салу </a:t>
            </a:r>
            <a:r>
              <a:rPr lang="ru-RU" dirty="0" err="1">
                <a:latin typeface="Times New Roman" panose="02020603050405020304" pitchFamily="18" charset="0"/>
                <a:cs typeface="Times New Roman" panose="02020603050405020304" pitchFamily="18" charset="0"/>
              </a:rPr>
              <a:t>технологиясы</a:t>
            </a:r>
            <a:endParaRPr lang="ru-RU" dirty="0">
              <a:latin typeface="Times New Roman" panose="02020603050405020304" pitchFamily="18" charset="0"/>
              <a:cs typeface="Times New Roman" panose="02020603050405020304" pitchFamily="18" charset="0"/>
            </a:endParaRPr>
          </a:p>
          <a:p>
            <a:pPr indent="540000"/>
            <a:r>
              <a:rPr lang="ru-RU" dirty="0">
                <a:latin typeface="Times New Roman" panose="02020603050405020304" pitchFamily="18" charset="0"/>
                <a:cs typeface="Times New Roman" panose="02020603050405020304" pitchFamily="18" charset="0"/>
              </a:rPr>
              <a:t>5.4 </a:t>
            </a:r>
            <a:r>
              <a:rPr lang="ru-RU" dirty="0" err="1">
                <a:latin typeface="Times New Roman" panose="02020603050405020304" pitchFamily="18" charset="0"/>
                <a:cs typeface="Times New Roman" panose="02020603050405020304" pitchFamily="18" charset="0"/>
              </a:rPr>
              <a:t>Жамылғы</a:t>
            </a:r>
            <a:r>
              <a:rPr lang="ru-RU"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төсемесін</a:t>
            </a:r>
            <a:r>
              <a:rPr lang="ru-RU" dirty="0">
                <a:latin typeface="Times New Roman" panose="02020603050405020304" pitchFamily="18" charset="0"/>
                <a:cs typeface="Times New Roman" panose="02020603050405020304" pitchFamily="18" charset="0"/>
              </a:rPr>
              <a:t> салу </a:t>
            </a:r>
            <a:r>
              <a:rPr lang="ru-RU" dirty="0" err="1">
                <a:latin typeface="Times New Roman" panose="02020603050405020304" pitchFamily="18" charset="0"/>
                <a:cs typeface="Times New Roman" panose="02020603050405020304" pitchFamily="18" charset="0"/>
              </a:rPr>
              <a:t>технологиясы</a:t>
            </a:r>
            <a:endParaRPr lang="ru-RU" dirty="0">
              <a:latin typeface="Times New Roman" panose="02020603050405020304" pitchFamily="18" charset="0"/>
              <a:cs typeface="Times New Roman" panose="02020603050405020304" pitchFamily="18" charset="0"/>
            </a:endParaRPr>
          </a:p>
          <a:p>
            <a:pPr indent="540000"/>
            <a:r>
              <a:rPr lang="ru-RU" dirty="0">
                <a:latin typeface="Times New Roman" panose="02020603050405020304" pitchFamily="18" charset="0"/>
                <a:cs typeface="Times New Roman" panose="02020603050405020304" pitchFamily="18" charset="0"/>
              </a:rPr>
              <a:t>5.5 </a:t>
            </a:r>
            <a:r>
              <a:rPr lang="ru-RU" dirty="0" err="1">
                <a:latin typeface="Times New Roman" panose="02020603050405020304" pitchFamily="18" charset="0"/>
                <a:cs typeface="Times New Roman" panose="02020603050405020304" pitchFamily="18" charset="0"/>
              </a:rPr>
              <a:t>Ауысымдық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қарқынын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есептеу</a:t>
            </a:r>
            <a:endParaRPr lang="ru-RU" dirty="0">
              <a:latin typeface="Times New Roman" panose="02020603050405020304" pitchFamily="18" charset="0"/>
              <a:cs typeface="Times New Roman" panose="02020603050405020304" pitchFamily="18" charset="0"/>
            </a:endParaRPr>
          </a:p>
          <a:p>
            <a:pPr indent="540000"/>
            <a:r>
              <a:rPr lang="ru-RU" dirty="0">
                <a:latin typeface="Times New Roman" panose="02020603050405020304" pitchFamily="18" charset="0"/>
                <a:cs typeface="Times New Roman" panose="02020603050405020304" pitchFamily="18" charset="0"/>
              </a:rPr>
              <a:t>5.6 </a:t>
            </a:r>
            <a:r>
              <a:rPr lang="ru-RU" dirty="0" err="1">
                <a:latin typeface="Times New Roman" panose="02020603050405020304" pitchFamily="18" charset="0"/>
                <a:cs typeface="Times New Roman" panose="02020603050405020304" pitchFamily="18" charset="0"/>
              </a:rPr>
              <a:t>Ағынның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технологиялық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схемасы</a:t>
            </a:r>
            <a:endParaRPr lang="ru-RU" dirty="0">
              <a:latin typeface="Times New Roman" panose="02020603050405020304" pitchFamily="18" charset="0"/>
              <a:cs typeface="Times New Roman" panose="02020603050405020304" pitchFamily="18" charset="0"/>
            </a:endParaRPr>
          </a:p>
          <a:p>
            <a:pPr indent="540000"/>
            <a:r>
              <a:rPr lang="ru-RU" dirty="0">
                <a:latin typeface="Times New Roman" panose="02020603050405020304" pitchFamily="18" charset="0"/>
                <a:cs typeface="Times New Roman" panose="02020603050405020304" pitchFamily="18" charset="0"/>
              </a:rPr>
              <a:t>6 ЖОЛ ЖАМЫЛҒЫСЫН САЛУ КЕЗІНДЕ САПАНЫ БАҚЫЛАУ </a:t>
            </a:r>
          </a:p>
          <a:p>
            <a:pPr indent="540000"/>
            <a:r>
              <a:rPr lang="ru-RU" dirty="0">
                <a:latin typeface="Times New Roman" panose="02020603050405020304" pitchFamily="18" charset="0"/>
                <a:cs typeface="Times New Roman" panose="02020603050405020304" pitchFamily="18" charset="0"/>
              </a:rPr>
              <a:t> </a:t>
            </a:r>
          </a:p>
          <a:p>
            <a:pPr indent="540000"/>
            <a:r>
              <a:rPr lang="ru-RU" dirty="0">
                <a:latin typeface="Times New Roman" panose="02020603050405020304" pitchFamily="18" charset="0"/>
                <a:cs typeface="Times New Roman" panose="02020603050405020304" pitchFamily="18" charset="0"/>
              </a:rPr>
              <a:t>ҚОЛДАНЫЛАТЫН ӘДЕБИЕТТЕР</a:t>
            </a:r>
            <a:endParaRPr lang="ru-RU"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7195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23455" y="674059"/>
            <a:ext cx="8091053" cy="5548891"/>
          </a:xfrm>
          <a:prstGeom prst="rect">
            <a:avLst/>
          </a:prstGeom>
        </p:spPr>
        <p:txBody>
          <a:bodyPr wrap="square">
            <a:spAutoFit/>
          </a:bodyPr>
          <a:lstStyle/>
          <a:p>
            <a:pPr indent="540000"/>
            <a:r>
              <a:rPr lang="ru-RU" sz="1600" dirty="0">
                <a:latin typeface="Times New Roman" panose="02020603050405020304" pitchFamily="18" charset="0"/>
                <a:cs typeface="Times New Roman" panose="02020603050405020304" pitchFamily="18" charset="0"/>
              </a:rPr>
              <a:t>ҚОЛДАНЫЛАТЫН ӘДЕБИЕТТЕР</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Строительство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автомобильных дорог: учебник / коллектив авторов; под ред. В.В. Ушакова и В.М. Ольховикова. – М. : КНОРУС, 2013. – 576 с.</a:t>
            </a:r>
            <a:endParaRPr lang="ru-RU"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ru-RU" sz="1400" dirty="0" smtClean="0">
                <a:latin typeface="Times New Roman" panose="02020603050405020304" pitchFamily="18" charset="0"/>
                <a:ea typeface="Times New Roman" panose="02020603050405020304" pitchFamily="18" charset="0"/>
                <a:cs typeface="Times New Roman" panose="02020603050405020304" pitchFamily="18" charset="0"/>
              </a:rPr>
              <a:t>Справочная </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энциклопедия дорожника. Том </a:t>
            </a:r>
            <a:r>
              <a:rPr lang="en-GB" sz="1400" dirty="0">
                <a:latin typeface="Times New Roman" panose="02020603050405020304" pitchFamily="18" charset="0"/>
                <a:ea typeface="Times New Roman" panose="02020603050405020304" pitchFamily="18" charset="0"/>
                <a:cs typeface="Times New Roman" panose="02020603050405020304" pitchFamily="18" charset="0"/>
              </a:rPr>
              <a:t>I</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Строительство и реконструкция автомобильных дорог   /Под. ред. А.</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П. Васильева</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–М.: Транспорт, 2005.</a:t>
            </a:r>
            <a:endParaRPr lang="ru-RU"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ru-RU" sz="1400" dirty="0">
                <a:latin typeface="Times New Roman" panose="02020603050405020304" pitchFamily="18" charset="0"/>
                <a:ea typeface="Times New Roman" panose="02020603050405020304" pitchFamily="18" charset="0"/>
                <a:cs typeface="Times New Roman" panose="02020603050405020304" pitchFamily="18" charset="0"/>
              </a:rPr>
              <a:t>Справочник дорожного мастера. Строительство, эксплуатация и ремонт    автомобильных дорог. – М.: Инфра-Инженерия, 2005.</a:t>
            </a:r>
            <a:endParaRPr lang="ru-RU"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pPr>
            <a:r>
              <a:rPr lang="ru-RU" sz="1400" dirty="0">
                <a:latin typeface="Times New Roman" panose="02020603050405020304" pitchFamily="18" charset="0"/>
                <a:ea typeface="Times New Roman" panose="02020603050405020304" pitchFamily="18" charset="0"/>
              </a:rPr>
              <a:t>Технология и организация строительства автомобильных дорог: Учебник </a:t>
            </a:r>
            <a:r>
              <a:rPr lang="ru-RU" sz="1400" spc="5" dirty="0">
                <a:latin typeface="Times New Roman" panose="02020603050405020304" pitchFamily="18" charset="0"/>
                <a:ea typeface="Times New Roman" panose="02020603050405020304" pitchFamily="18" charset="0"/>
              </a:rPr>
              <a:t>/</a:t>
            </a:r>
            <a:r>
              <a:rPr lang="ru-RU" sz="1400" dirty="0">
                <a:latin typeface="Times New Roman" panose="02020603050405020304" pitchFamily="18" charset="0"/>
                <a:ea typeface="Times New Roman" panose="02020603050405020304" pitchFamily="18" charset="0"/>
              </a:rPr>
              <a:t> </a:t>
            </a:r>
            <a:r>
              <a:rPr lang="ru-RU" sz="1400" spc="-10" dirty="0">
                <a:latin typeface="Times New Roman" panose="02020603050405020304" pitchFamily="18" charset="0"/>
                <a:ea typeface="Times New Roman" panose="02020603050405020304" pitchFamily="18" charset="0"/>
              </a:rPr>
              <a:t>Под. Ред. Н.В. </a:t>
            </a:r>
            <a:r>
              <a:rPr lang="ru-RU" sz="1400" spc="-10" dirty="0" err="1">
                <a:latin typeface="Times New Roman" panose="02020603050405020304" pitchFamily="18" charset="0"/>
                <a:ea typeface="Times New Roman" panose="02020603050405020304" pitchFamily="18" charset="0"/>
              </a:rPr>
              <a:t>Горелышева</a:t>
            </a:r>
            <a:r>
              <a:rPr lang="ru-RU" sz="1400" spc="-10" dirty="0">
                <a:latin typeface="Times New Roman" panose="02020603050405020304" pitchFamily="18" charset="0"/>
                <a:ea typeface="Times New Roman" panose="02020603050405020304" pitchFamily="18" charset="0"/>
              </a:rPr>
              <a:t>-М.: Транспорт, 1992</a:t>
            </a:r>
            <a:r>
              <a:rPr lang="ru-RU" sz="1400" dirty="0">
                <a:latin typeface="Times New Roman" panose="02020603050405020304" pitchFamily="18" charset="0"/>
                <a:ea typeface="Times New Roman" panose="02020603050405020304" pitchFamily="18" charset="0"/>
              </a:rPr>
              <a:t>.</a:t>
            </a:r>
          </a:p>
          <a:p>
            <a:pPr marL="342900" lvl="0" indent="-342900" algn="just">
              <a:lnSpc>
                <a:spcPct val="115000"/>
              </a:lnSpc>
              <a:spcAft>
                <a:spcPts val="0"/>
              </a:spcAft>
              <a:buFont typeface="+mj-lt"/>
              <a:buAutoNum type="arabicPeriod"/>
            </a:pPr>
            <a:r>
              <a:rPr lang="ru-RU" sz="1400" dirty="0">
                <a:latin typeface="Times New Roman" panose="02020603050405020304" pitchFamily="18" charset="0"/>
                <a:ea typeface="TimesNewRoman,Bold"/>
                <a:cs typeface="Times New Roman" panose="02020603050405020304" pitchFamily="18" charset="0"/>
              </a:rPr>
              <a:t>Е РК 8.04-01-2011</a:t>
            </a:r>
            <a:r>
              <a:rPr lang="kk-KZ" sz="1400" dirty="0">
                <a:latin typeface="Times New Roman" panose="02020603050405020304" pitchFamily="18" charset="0"/>
                <a:ea typeface="TimesNewRoman,Bold"/>
                <a:cs typeface="Times New Roman" panose="02020603050405020304" pitchFamily="18" charset="0"/>
              </a:rPr>
              <a:t>. </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Сборник Е2. «Земляные работы. </a:t>
            </a:r>
            <a:r>
              <a:rPr lang="ru-RU" sz="1400" dirty="0" err="1">
                <a:latin typeface="Times New Roman" panose="02020603050405020304" pitchFamily="18" charset="0"/>
                <a:ea typeface="Times New Roman" panose="02020603050405020304" pitchFamily="18" charset="0"/>
                <a:cs typeface="Times New Roman" panose="02020603050405020304" pitchFamily="18" charset="0"/>
              </a:rPr>
              <a:t>Вып</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1. Механизированные и ручные земляные работы». </a:t>
            </a:r>
            <a:r>
              <a:rPr lang="ru-RU" sz="1400" dirty="0">
                <a:latin typeface="Times New Roman" panose="02020603050405020304" pitchFamily="18" charset="0"/>
                <a:ea typeface="TimesNewRoman"/>
                <a:cs typeface="Times New Roman" panose="02020603050405020304" pitchFamily="18" charset="0"/>
              </a:rPr>
              <a:t>Издание официальное</a:t>
            </a:r>
            <a:r>
              <a:rPr lang="kk-KZ" sz="1400" dirty="0">
                <a:latin typeface="Times New Roman" panose="02020603050405020304" pitchFamily="18" charset="0"/>
                <a:ea typeface="TimesNewRoman"/>
                <a:cs typeface="Times New Roman" panose="02020603050405020304" pitchFamily="18" charset="0"/>
              </a:rPr>
              <a:t>. </a:t>
            </a:r>
            <a:r>
              <a:rPr lang="ru-RU" sz="1400" dirty="0">
                <a:latin typeface="Times New Roman" panose="02020603050405020304" pitchFamily="18" charset="0"/>
                <a:ea typeface="TimesNewRoman,Bold"/>
                <a:cs typeface="Times New Roman" panose="02020603050405020304" pitchFamily="18" charset="0"/>
              </a:rPr>
              <a:t>Агентство Республики Казахстан по делам строительства и жилищно-коммунального хозяйства</a:t>
            </a:r>
            <a:r>
              <a:rPr lang="kk-KZ" sz="1400" dirty="0">
                <a:latin typeface="Times New Roman" panose="02020603050405020304" pitchFamily="18" charset="0"/>
                <a:ea typeface="TimesNewRoman,Bold"/>
                <a:cs typeface="Times New Roman" panose="02020603050405020304" pitchFamily="18" charset="0"/>
              </a:rPr>
              <a:t>. </a:t>
            </a:r>
            <a:r>
              <a:rPr lang="ru-RU" sz="1400" dirty="0">
                <a:latin typeface="Times New Roman" panose="02020603050405020304" pitchFamily="18" charset="0"/>
                <a:ea typeface="TimesNewRoman,Bold"/>
                <a:cs typeface="Times New Roman" panose="02020603050405020304" pitchFamily="18" charset="0"/>
              </a:rPr>
              <a:t>Астана 2011</a:t>
            </a:r>
            <a:r>
              <a:rPr lang="kk-KZ" sz="1400" dirty="0">
                <a:latin typeface="Times New Roman" panose="02020603050405020304" pitchFamily="18" charset="0"/>
                <a:ea typeface="TimesNewRoman,Bold"/>
                <a:cs typeface="Times New Roman" panose="02020603050405020304" pitchFamily="18" charset="0"/>
              </a:rPr>
              <a:t> – 491с.</a:t>
            </a:r>
            <a:endParaRPr lang="ru-RU"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ru-RU" sz="1400" dirty="0">
                <a:latin typeface="Times New Roman" panose="02020603050405020304" pitchFamily="18" charset="0"/>
                <a:ea typeface="TimesNewRoman,Bold"/>
                <a:cs typeface="Times New Roman" panose="02020603050405020304" pitchFamily="18" charset="0"/>
              </a:rPr>
              <a:t>Е РК 8.04-01-2011</a:t>
            </a:r>
            <a:r>
              <a:rPr lang="kk-KZ" sz="1400" dirty="0">
                <a:latin typeface="Times New Roman" panose="02020603050405020304" pitchFamily="18" charset="0"/>
                <a:ea typeface="TimesNewRoman,Bold"/>
                <a:cs typeface="Times New Roman" panose="02020603050405020304" pitchFamily="18" charset="0"/>
              </a:rPr>
              <a:t>. </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Сборник Е</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17</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Строительство автомобильных дорог</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ea typeface="TimesNewRoman"/>
                <a:cs typeface="Times New Roman" panose="02020603050405020304" pitchFamily="18" charset="0"/>
              </a:rPr>
              <a:t>Издание официальное</a:t>
            </a:r>
            <a:r>
              <a:rPr lang="kk-KZ" sz="1400" dirty="0">
                <a:latin typeface="Times New Roman" panose="02020603050405020304" pitchFamily="18" charset="0"/>
                <a:ea typeface="TimesNewRoman"/>
                <a:cs typeface="Times New Roman" panose="02020603050405020304" pitchFamily="18" charset="0"/>
              </a:rPr>
              <a:t>. </a:t>
            </a:r>
            <a:r>
              <a:rPr lang="ru-RU" sz="1400" dirty="0">
                <a:latin typeface="Times New Roman" panose="02020603050405020304" pitchFamily="18" charset="0"/>
                <a:ea typeface="TimesNewRoman,Bold"/>
                <a:cs typeface="Times New Roman" panose="02020603050405020304" pitchFamily="18" charset="0"/>
              </a:rPr>
              <a:t>Агентство Республики Казахстан по делам строительства и жилищно-коммунального хозяйства</a:t>
            </a:r>
            <a:r>
              <a:rPr lang="kk-KZ" sz="1400" dirty="0">
                <a:latin typeface="Times New Roman" panose="02020603050405020304" pitchFamily="18" charset="0"/>
                <a:ea typeface="TimesNewRoman,Bold"/>
                <a:cs typeface="Times New Roman" panose="02020603050405020304" pitchFamily="18" charset="0"/>
              </a:rPr>
              <a:t>. </a:t>
            </a:r>
            <a:r>
              <a:rPr lang="ru-RU" sz="1400" dirty="0">
                <a:latin typeface="Times New Roman" panose="02020603050405020304" pitchFamily="18" charset="0"/>
                <a:ea typeface="TimesNewRoman,Bold"/>
                <a:cs typeface="Times New Roman" panose="02020603050405020304" pitchFamily="18" charset="0"/>
              </a:rPr>
              <a:t>Астана 2011</a:t>
            </a:r>
            <a:r>
              <a:rPr lang="kk-KZ" sz="1400" dirty="0">
                <a:latin typeface="Times New Roman" panose="02020603050405020304" pitchFamily="18" charset="0"/>
                <a:ea typeface="TimesNewRoman,Bold"/>
                <a:cs typeface="Times New Roman" panose="02020603050405020304" pitchFamily="18" charset="0"/>
              </a:rPr>
              <a:t> – 200 с.</a:t>
            </a:r>
            <a:endParaRPr lang="ru-RU"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mj-lt"/>
              <a:buAutoNum type="arabicPeriod"/>
            </a:pPr>
            <a:r>
              <a:rPr lang="ru-RU" sz="1400" dirty="0">
                <a:latin typeface="Times New Roman" panose="02020603050405020304" pitchFamily="18" charset="0"/>
                <a:ea typeface="TimesNewRoman"/>
                <a:cs typeface="Times New Roman" panose="02020603050405020304" pitchFamily="18" charset="0"/>
              </a:rPr>
              <a:t>СП РК 2.04-01-2017. Строительная климатология, </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Астана 2017.</a:t>
            </a:r>
            <a:endParaRPr lang="ru-RU" sz="1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pPr>
            <a:r>
              <a:rPr lang="ru-RU" sz="1400" dirty="0" smtClean="0">
                <a:latin typeface="Times New Roman" panose="02020603050405020304" pitchFamily="18" charset="0"/>
                <a:ea typeface="Times New Roman" panose="02020603050405020304" pitchFamily="18" charset="0"/>
              </a:rPr>
              <a:t>Р </a:t>
            </a:r>
            <a:r>
              <a:rPr lang="ru-RU" sz="1400" dirty="0">
                <a:latin typeface="Times New Roman" panose="02020603050405020304" pitchFamily="18" charset="0"/>
                <a:ea typeface="Times New Roman" panose="02020603050405020304" pitchFamily="18" charset="0"/>
              </a:rPr>
              <a:t>РК 218-82-2010 Рекомендации по применению горячих щебеночно-мастичных асфальтобетонных смесей МАК- ЩМА, приготовленных на основе МАК- битума для строительства, реконструкции и ремонта автомобильных дорог</a:t>
            </a:r>
          </a:p>
          <a:p>
            <a:pPr marL="342900" lvl="0" indent="-342900" algn="just">
              <a:spcAft>
                <a:spcPts val="0"/>
              </a:spcAft>
              <a:buFont typeface="+mj-lt"/>
              <a:buAutoNum type="arabicPeriod"/>
            </a:pPr>
            <a:r>
              <a:rPr lang="ru-RU" sz="1400" dirty="0">
                <a:latin typeface="Times New Roman" panose="02020603050405020304" pitchFamily="18" charset="0"/>
                <a:ea typeface="Times New Roman" panose="02020603050405020304" pitchFamily="18" charset="0"/>
              </a:rPr>
              <a:t>Р РК 218-74-2009 Рекомендации по ремонту асфальтобетонных покрытий холодными битумоминеральными смесями, приготовленными на основе мак-порошка</a:t>
            </a:r>
          </a:p>
          <a:p>
            <a:pPr marL="342900" lvl="0" indent="-342900" algn="just">
              <a:lnSpc>
                <a:spcPct val="115000"/>
              </a:lnSpc>
              <a:spcAft>
                <a:spcPts val="0"/>
              </a:spcAft>
              <a:buFont typeface="+mj-lt"/>
              <a:buAutoNum type="arabicPeriod"/>
            </a:pPr>
            <a:r>
              <a:rPr lang="ru-RU" sz="1400" spc="-100" dirty="0" smtClean="0">
                <a:latin typeface="Times New Roman" panose="02020603050405020304" pitchFamily="18" charset="0"/>
                <a:ea typeface="Times New Roman" panose="02020603050405020304" pitchFamily="18" charset="0"/>
                <a:cs typeface="Times New Roman" panose="02020603050405020304" pitchFamily="18" charset="0"/>
              </a:rPr>
              <a:t>Р </a:t>
            </a:r>
            <a:r>
              <a:rPr lang="ru-RU" sz="1400" spc="-100" dirty="0">
                <a:latin typeface="Times New Roman" panose="02020603050405020304" pitchFamily="18" charset="0"/>
                <a:ea typeface="Times New Roman" panose="02020603050405020304" pitchFamily="18" charset="0"/>
                <a:cs typeface="Times New Roman" panose="02020603050405020304" pitchFamily="18" charset="0"/>
              </a:rPr>
              <a:t>РК 218-107-2014 </a:t>
            </a:r>
            <a:r>
              <a:rPr lang="ru-RU" sz="1400" dirty="0">
                <a:latin typeface="Times New Roman" panose="02020603050405020304" pitchFamily="18" charset="0"/>
                <a:ea typeface="Times New Roman" panose="02020603050405020304" pitchFamily="18" charset="0"/>
                <a:cs typeface="Times New Roman" panose="02020603050405020304" pitchFamily="18" charset="0"/>
              </a:rPr>
              <a:t>Рекомендации по применению стабилизаторов грунтов при строительстве и ремонте автомобильных дорог.</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4932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725345"/>
            <a:ext cx="7886700" cy="507710"/>
          </a:xfrm>
        </p:spPr>
        <p:txBody>
          <a:bodyPr>
            <a:normAutofit fontScale="90000"/>
          </a:bodyPr>
          <a:lstStyle/>
          <a:p>
            <a:pPr indent="540000">
              <a:lnSpc>
                <a:spcPct val="100000"/>
              </a:lnSpc>
            </a:pPr>
            <a:r>
              <a:rPr lang="kk-KZ" sz="2400" b="1" dirty="0" smtClean="0">
                <a:latin typeface="Times New Roman" panose="02020603050405020304" pitchFamily="18" charset="0"/>
                <a:cs typeface="Times New Roman" panose="02020603050405020304" pitchFamily="18" charset="0"/>
              </a:rPr>
              <a:t>КІРІСПЕ</a:t>
            </a:r>
            <a:r>
              <a:rPr lang="ru-RU" sz="2200" b="1" dirty="0">
                <a:latin typeface="Times New Roman" panose="02020603050405020304" pitchFamily="18" charset="0"/>
                <a:ea typeface="Times New Roman" panose="02020603050405020304" pitchFamily="18" charset="0"/>
                <a:cs typeface="Times New Roman" panose="02020603050405020304" pitchFamily="18" charset="0"/>
              </a:rPr>
              <a:t/>
            </a:r>
            <a:br>
              <a:rPr lang="ru-RU" sz="2200" b="1" dirty="0">
                <a:latin typeface="Times New Roman" panose="02020603050405020304" pitchFamily="18" charset="0"/>
                <a:ea typeface="Times New Roman" panose="02020603050405020304" pitchFamily="18" charset="0"/>
                <a:cs typeface="Times New Roman" panose="02020603050405020304" pitchFamily="18" charset="0"/>
              </a:rPr>
            </a:br>
            <a:endParaRPr lang="ru-RU" sz="2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8650" y="1731819"/>
            <a:ext cx="7886700" cy="3865418"/>
          </a:xfrm>
        </p:spPr>
        <p:txBody>
          <a:bodyPr>
            <a:normAutofit/>
          </a:bodyPr>
          <a:lstStyle/>
          <a:p>
            <a:pPr marL="0" indent="540000" algn="just">
              <a:lnSpc>
                <a:spcPct val="100000"/>
              </a:lnSpc>
              <a:spcBef>
                <a:spcPts val="0"/>
              </a:spcBef>
              <a:buNone/>
            </a:pPr>
            <a:r>
              <a:rPr lang="kk-KZ" sz="2200" dirty="0">
                <a:latin typeface="Times New Roman" panose="02020603050405020304" pitchFamily="18" charset="0"/>
                <a:cs typeface="Times New Roman" panose="02020603050405020304" pitchFamily="18" charset="0"/>
              </a:rPr>
              <a:t>Нысанның (автомобиль жолының техникалық санаты, оның ұзындығы, қажетті серпімділік модулі) және құрылыс ауданының (жол-климаттық аймақ, ылғалдану сипаты мен дәрежесі бойынша жергілікті жердің түрі, топырақ үйідісінің топырағының түрі) қысқаша сипаттамасын келтіреді, берілген ауданда автомобиль жолын салу қажеттілігін негіздейді. </a:t>
            </a:r>
            <a:r>
              <a:rPr lang="ru-RU" sz="2200" dirty="0">
                <a:latin typeface="Times New Roman" panose="02020603050405020304" pitchFamily="18" charset="0"/>
                <a:cs typeface="Times New Roman" panose="02020603050405020304" pitchFamily="18" charset="0"/>
              </a:rPr>
              <a:t>[1].</a:t>
            </a:r>
          </a:p>
          <a:p>
            <a:pPr marL="0" indent="540000" algn="just">
              <a:lnSpc>
                <a:spcPct val="100000"/>
              </a:lnSpc>
              <a:spcBef>
                <a:spcPts val="0"/>
              </a:spcBef>
              <a:buNone/>
            </a:pPr>
            <a:r>
              <a:rPr lang="kk-KZ" sz="2200" dirty="0">
                <a:latin typeface="Times New Roman" panose="02020603050405020304" pitchFamily="18" charset="0"/>
                <a:cs typeface="Times New Roman" panose="02020603050405020304" pitchFamily="18" charset="0"/>
              </a:rPr>
              <a:t> </a:t>
            </a:r>
            <a:endParaRPr lang="ru-RU" sz="2200" dirty="0">
              <a:latin typeface="Times New Roman" panose="02020603050405020304" pitchFamily="18" charset="0"/>
              <a:cs typeface="Times New Roman" panose="02020603050405020304" pitchFamily="18" charset="0"/>
            </a:endParaRPr>
          </a:p>
          <a:p>
            <a:pPr marL="0" indent="540000" algn="just">
              <a:lnSpc>
                <a:spcPct val="100000"/>
              </a:lnSpc>
              <a:spcBef>
                <a:spcPts val="0"/>
              </a:spcBef>
              <a:buNone/>
            </a:pPr>
            <a:r>
              <a:rPr lang="kk-KZ" sz="2200" b="1" i="1" dirty="0">
                <a:latin typeface="Times New Roman" panose="02020603050405020304" pitchFamily="18" charset="0"/>
                <a:cs typeface="Times New Roman" panose="02020603050405020304" pitchFamily="18" charset="0"/>
              </a:rPr>
              <a:t>1 Большая советская энциклопедия. – М.: – Советская энциклопедия, 1973.</a:t>
            </a:r>
            <a:endParaRPr lang="ru-RU" sz="2200" dirty="0">
              <a:latin typeface="Times New Roman" panose="02020603050405020304" pitchFamily="18" charset="0"/>
              <a:cs typeface="Times New Roman" panose="02020603050405020304" pitchFamily="18" charset="0"/>
            </a:endParaRPr>
          </a:p>
          <a:p>
            <a:pPr marL="0" indent="540000" algn="just">
              <a:lnSpc>
                <a:spcPct val="100000"/>
              </a:lnSpc>
              <a:spcBef>
                <a:spcPts val="0"/>
              </a:spcBef>
              <a:buNone/>
            </a:pPr>
            <a:r>
              <a:rPr lang="kk-KZ" sz="2200" b="1" i="1" dirty="0">
                <a:latin typeface="Times New Roman" panose="02020603050405020304" pitchFamily="18" charset="0"/>
                <a:cs typeface="Times New Roman" panose="02020603050405020304" pitchFamily="18" charset="0"/>
              </a:rPr>
              <a:t>2 Интернет источники</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319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637309" y="443317"/>
            <a:ext cx="8215746" cy="792525"/>
          </a:xfrm>
          <a:prstGeom prst="rect">
            <a:avLst/>
          </a:prstGeom>
        </p:spPr>
        <p:txBody>
          <a:bodyPr wrap="square">
            <a:spAutoFit/>
          </a:bodyPr>
          <a:lstStyle/>
          <a:p>
            <a:pPr indent="450215" algn="just">
              <a:lnSpc>
                <a:spcPct val="107000"/>
              </a:lnSpc>
              <a:spcAft>
                <a:spcPts val="0"/>
              </a:spcAft>
            </a:pPr>
            <a:r>
              <a:rPr lang="kk-KZ" sz="2200" b="1" dirty="0">
                <a:latin typeface="Times New Roman" panose="02020603050405020304" pitchFamily="18" charset="0"/>
                <a:cs typeface="Times New Roman" panose="02020603050405020304" pitchFamily="18" charset="0"/>
              </a:rPr>
              <a:t>1 ТАБИҒИ ЖАҒДАЙЛАР ЖӘНЕ ОЛАРДЫҢ ЖҰМЫС ТЕХНОЛОГИЯСЫНА ӘСЕРІ</a:t>
            </a:r>
            <a:endParaRPr lang="ru-RU" sz="22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637309" y="1235842"/>
            <a:ext cx="7952510" cy="5478423"/>
          </a:xfrm>
          <a:prstGeom prst="rect">
            <a:avLst/>
          </a:prstGeom>
        </p:spPr>
        <p:txBody>
          <a:bodyPr wrap="square">
            <a:spAutoFit/>
          </a:bodyPr>
          <a:lstStyle/>
          <a:p>
            <a:pPr marL="0" lvl="1" indent="540000">
              <a:buClr>
                <a:srgbClr val="000000"/>
              </a:buClr>
              <a:buSzPts val="1200"/>
              <a:tabLst>
                <a:tab pos="1212850" algn="l"/>
              </a:tabLst>
            </a:pPr>
            <a:r>
              <a:rPr lang="ru-RU" sz="2000" b="1" spc="10" dirty="0" smtClean="0">
                <a:latin typeface="Times New Roman" panose="02020603050405020304" pitchFamily="18" charset="0"/>
                <a:ea typeface="Times New Roman" panose="02020603050405020304" pitchFamily="18" charset="0"/>
                <a:cs typeface="Times New Roman" panose="02020603050405020304" pitchFamily="18" charset="0"/>
              </a:rPr>
              <a:t>1.1 Климат</a:t>
            </a:r>
            <a:endParaRPr lang="ru-RU" sz="2000" spc="10" dirty="0">
              <a:latin typeface="Times New Roman" panose="02020603050405020304" pitchFamily="18" charset="0"/>
              <a:ea typeface="Times New Roman" panose="02020603050405020304" pitchFamily="18" charset="0"/>
              <a:cs typeface="Times New Roman" panose="02020603050405020304" pitchFamily="18" charset="0"/>
            </a:endParaRPr>
          </a:p>
          <a:p>
            <a:pPr indent="540000"/>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ҚНжЕ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және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климаттық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анықтамалыққа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сәйкес</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климаттың</a:t>
            </a:r>
            <a:r>
              <a:rPr lang="ru-RU" sz="2200" dirty="0">
                <a:latin typeface="Times New Roman" panose="02020603050405020304" pitchFamily="18" charset="0"/>
                <a:cs typeface="Times New Roman" panose="02020603050405020304" pitchFamily="18" charset="0"/>
              </a:rPr>
              <a:t> қажетті </a:t>
            </a:r>
            <a:r>
              <a:rPr lang="ru-RU" sz="2200" dirty="0" err="1">
                <a:latin typeface="Times New Roman" panose="02020603050405020304" pitchFamily="18" charset="0"/>
                <a:cs typeface="Times New Roman" panose="02020603050405020304" pitchFamily="18" charset="0"/>
              </a:rPr>
              <a:t>сипаттамаларын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анықтаңыз</a:t>
            </a:r>
            <a:r>
              <a:rPr lang="ru-RU" sz="2200" dirty="0">
                <a:latin typeface="Times New Roman" panose="02020603050405020304" pitchFamily="18" charset="0"/>
                <a:cs typeface="Times New Roman" panose="02020603050405020304" pitchFamily="18" charset="0"/>
              </a:rPr>
              <a:t>:</a:t>
            </a:r>
          </a:p>
          <a:p>
            <a:pPr indent="540000"/>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орташа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айлық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ауа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температурасы</a:t>
            </a:r>
            <a:r>
              <a:rPr lang="ru-RU" sz="2200" dirty="0">
                <a:latin typeface="Times New Roman" panose="02020603050405020304" pitchFamily="18" charset="0"/>
                <a:cs typeface="Times New Roman" panose="02020603050405020304" pitchFamily="18" charset="0"/>
              </a:rPr>
              <a:t>;</a:t>
            </a:r>
          </a:p>
          <a:p>
            <a:pPr indent="540000"/>
            <a:r>
              <a:rPr lang="ru-RU" sz="2200"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жауатын жауын-шашын мөлшері</a:t>
            </a:r>
            <a:r>
              <a:rPr lang="ru-RU" sz="2200" dirty="0">
                <a:latin typeface="Times New Roman" panose="02020603050405020304" pitchFamily="18" charset="0"/>
                <a:cs typeface="Times New Roman" panose="02020603050405020304" pitchFamily="18" charset="0"/>
              </a:rPr>
              <a:t>;</a:t>
            </a:r>
          </a:p>
          <a:p>
            <a:pPr indent="540000"/>
            <a:r>
              <a:rPr lang="ru-RU" sz="2200"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мөлшері күніне </a:t>
            </a:r>
            <a:r>
              <a:rPr lang="ru-RU" sz="2200" dirty="0">
                <a:latin typeface="Times New Roman" panose="02020603050405020304" pitchFamily="18" charset="0"/>
                <a:cs typeface="Times New Roman" panose="02020603050405020304" pitchFamily="18" charset="0"/>
              </a:rPr>
              <a:t>5 мм-</a:t>
            </a:r>
            <a:r>
              <a:rPr lang="ru-RU" sz="2200" dirty="0" err="1">
                <a:latin typeface="Times New Roman" panose="02020603050405020304" pitchFamily="18" charset="0"/>
                <a:cs typeface="Times New Roman" panose="02020603050405020304" pitchFamily="18" charset="0"/>
              </a:rPr>
              <a:t>ден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астам</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жауын-шашынды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күндер</a:t>
            </a:r>
            <a:r>
              <a:rPr lang="ru-RU" sz="2200" dirty="0">
                <a:latin typeface="Times New Roman" panose="02020603050405020304" pitchFamily="18" charset="0"/>
                <a:cs typeface="Times New Roman" panose="02020603050405020304" pitchFamily="18" charset="0"/>
              </a:rPr>
              <a:t> саны;</a:t>
            </a:r>
          </a:p>
          <a:p>
            <a:pPr indent="540000"/>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жерді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ылғалдандыру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түрі</a:t>
            </a:r>
            <a:r>
              <a:rPr lang="ru-RU" sz="2200" dirty="0">
                <a:latin typeface="Times New Roman" panose="02020603050405020304" pitchFamily="18" charset="0"/>
                <a:cs typeface="Times New Roman" panose="02020603050405020304" pitchFamily="18" charset="0"/>
              </a:rPr>
              <a:t>;</a:t>
            </a:r>
          </a:p>
          <a:p>
            <a:pPr indent="540000"/>
            <a:r>
              <a:rPr lang="ru-RU" sz="2200" dirty="0">
                <a:latin typeface="Times New Roman" panose="02020603050405020304" pitchFamily="18" charset="0"/>
                <a:cs typeface="Times New Roman" panose="02020603050405020304" pitchFamily="18" charset="0"/>
              </a:rPr>
              <a:t>– қар </a:t>
            </a:r>
            <a:r>
              <a:rPr lang="ru-RU" sz="2200" dirty="0" err="1">
                <a:latin typeface="Times New Roman" panose="02020603050405020304" pitchFamily="18" charset="0"/>
                <a:cs typeface="Times New Roman" panose="02020603050405020304" pitchFamily="18" charset="0"/>
              </a:rPr>
              <a:t>жамылғысының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қалыңдығы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оның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қалыптасы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және</a:t>
            </a:r>
            <a:r>
              <a:rPr lang="ru-RU" sz="2200" dirty="0">
                <a:latin typeface="Times New Roman" panose="02020603050405020304" pitchFamily="18" charset="0"/>
                <a:cs typeface="Times New Roman" panose="02020603050405020304" pitchFamily="18" charset="0"/>
              </a:rPr>
              <a:t> еру </a:t>
            </a:r>
            <a:r>
              <a:rPr lang="ru-RU" sz="2200" dirty="0" err="1">
                <a:latin typeface="Times New Roman" panose="02020603050405020304" pitchFamily="18" charset="0"/>
                <a:cs typeface="Times New Roman" panose="02020603050405020304" pitchFamily="18" charset="0"/>
              </a:rPr>
              <a:t>мерзімдері</a:t>
            </a:r>
            <a:r>
              <a:rPr lang="ru-RU" sz="2200" dirty="0">
                <a:latin typeface="Times New Roman" panose="02020603050405020304" pitchFamily="18" charset="0"/>
                <a:cs typeface="Times New Roman" panose="02020603050405020304" pitchFamily="18" charset="0"/>
              </a:rPr>
              <a:t>;</a:t>
            </a:r>
          </a:p>
          <a:p>
            <a:pPr indent="540000"/>
            <a:r>
              <a:rPr lang="ru-RU" sz="2200"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көктемде және күзде жұмысқа кедергі кезеңдер мерзімдері</a:t>
            </a:r>
            <a:r>
              <a:rPr lang="ru-RU" sz="2200" dirty="0">
                <a:latin typeface="Times New Roman" panose="02020603050405020304" pitchFamily="18" charset="0"/>
                <a:cs typeface="Times New Roman" panose="02020603050405020304" pitchFamily="18" charset="0"/>
              </a:rPr>
              <a:t>;</a:t>
            </a:r>
          </a:p>
          <a:p>
            <a:pPr indent="540000"/>
            <a:r>
              <a:rPr lang="ru-RU" sz="2200"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жол-климаттық аймағы</a:t>
            </a:r>
            <a:r>
              <a:rPr lang="ru-RU" sz="2200" dirty="0">
                <a:latin typeface="Times New Roman" panose="02020603050405020304" pitchFamily="18" charset="0"/>
                <a:cs typeface="Times New Roman" panose="02020603050405020304" pitchFamily="18" charset="0"/>
              </a:rPr>
              <a:t> (ДКЗ).</a:t>
            </a:r>
          </a:p>
          <a:p>
            <a:pPr indent="540000"/>
            <a:r>
              <a:rPr lang="ru-RU" sz="2200" dirty="0">
                <a:latin typeface="Times New Roman" panose="02020603050405020304" pitchFamily="18" charset="0"/>
                <a:cs typeface="Times New Roman" panose="02020603050405020304" pitchFamily="18" charset="0"/>
              </a:rPr>
              <a:t> </a:t>
            </a:r>
          </a:p>
          <a:p>
            <a:pPr indent="540000"/>
            <a:r>
              <a:rPr lang="ru-RU" sz="2200" b="1" dirty="0">
                <a:latin typeface="Times New Roman" panose="02020603050405020304" pitchFamily="18" charset="0"/>
                <a:cs typeface="Times New Roman" panose="02020603050405020304" pitchFamily="18" charset="0"/>
              </a:rPr>
              <a:t>БАРЛЫҚ БЕРIЛГЕНДЕР ҚАЖЕТТI КЕСТЕЛЕРГЕ ТОЛТЫРЫЛАДЫ.</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5476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20435" y="583016"/>
            <a:ext cx="7730837" cy="1322734"/>
          </a:xfrm>
          <a:prstGeom prst="rect">
            <a:avLst/>
          </a:prstGeom>
        </p:spPr>
        <p:txBody>
          <a:bodyPr wrap="square">
            <a:spAutoFit/>
          </a:bodyPr>
          <a:lstStyle/>
          <a:p>
            <a:pPr indent="540000"/>
            <a:r>
              <a:rPr lang="ru-RU" sz="2000" b="1" dirty="0">
                <a:latin typeface="Times New Roman" panose="02020603050405020304" pitchFamily="18" charset="0"/>
                <a:cs typeface="Times New Roman" panose="02020603050405020304" pitchFamily="18" charset="0"/>
              </a:rPr>
              <a:t>1.2 </a:t>
            </a:r>
            <a:r>
              <a:rPr lang="ru-RU" sz="2000" b="1" dirty="0" err="1">
                <a:latin typeface="Times New Roman" panose="02020603050405020304" pitchFamily="18" charset="0"/>
                <a:cs typeface="Times New Roman" panose="02020603050405020304" pitchFamily="18" charset="0"/>
              </a:rPr>
              <a:t>Жер</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қыртысы</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және</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геологиясы</a:t>
            </a:r>
            <a:endParaRPr lang="ru-RU" sz="2000" b="1" dirty="0">
              <a:latin typeface="Times New Roman" panose="02020603050405020304" pitchFamily="18" charset="0"/>
              <a:cs typeface="Times New Roman" panose="02020603050405020304" pitchFamily="18" charset="0"/>
            </a:endParaRPr>
          </a:p>
          <a:p>
            <a:pPr indent="540000"/>
            <a:r>
              <a:rPr lang="ru-RU" sz="2000" b="1" dirty="0">
                <a:latin typeface="Times New Roman" panose="02020603050405020304" pitchFamily="18" charset="0"/>
                <a:cs typeface="Times New Roman" panose="02020603050405020304" pitchFamily="18" charset="0"/>
              </a:rPr>
              <a:t>1.3 Гидрогеология </a:t>
            </a:r>
            <a:r>
              <a:rPr lang="kk-KZ" sz="2000" b="1" dirty="0">
                <a:latin typeface="Times New Roman" panose="02020603050405020304" pitchFamily="18" charset="0"/>
                <a:cs typeface="Times New Roman" panose="02020603050405020304" pitchFamily="18" charset="0"/>
              </a:rPr>
              <a:t>мен</a:t>
            </a:r>
            <a:r>
              <a:rPr lang="ru-RU" sz="2000" b="1" dirty="0">
                <a:latin typeface="Times New Roman" panose="02020603050405020304" pitchFamily="18" charset="0"/>
                <a:cs typeface="Times New Roman" panose="02020603050405020304" pitchFamily="18" charset="0"/>
              </a:rPr>
              <a:t> гидрография</a:t>
            </a:r>
            <a:r>
              <a:rPr lang="kk-KZ" sz="2000" b="1" dirty="0">
                <a:latin typeface="Times New Roman" panose="02020603050405020304" pitchFamily="18" charset="0"/>
                <a:cs typeface="Times New Roman" panose="02020603050405020304" pitchFamily="18" charset="0"/>
              </a:rPr>
              <a:t>сы</a:t>
            </a:r>
            <a:endParaRPr lang="ru-RU" sz="2000" b="1" dirty="0">
              <a:latin typeface="Times New Roman" panose="02020603050405020304" pitchFamily="18" charset="0"/>
              <a:cs typeface="Times New Roman" panose="02020603050405020304" pitchFamily="18" charset="0"/>
            </a:endParaRPr>
          </a:p>
          <a:p>
            <a:pPr indent="540000"/>
            <a:r>
              <a:rPr lang="kk-KZ" sz="2000" b="1" dirty="0">
                <a:latin typeface="Times New Roman" panose="02020603050405020304" pitchFamily="18" charset="0"/>
                <a:cs typeface="Times New Roman" panose="02020603050405020304" pitchFamily="18" charset="0"/>
              </a:rPr>
              <a:t>1.4 Өсімдіктері және топырағы</a:t>
            </a:r>
            <a:endParaRPr lang="ru-RU" sz="2000" b="1" dirty="0">
              <a:latin typeface="Times New Roman" panose="02020603050405020304" pitchFamily="18" charset="0"/>
              <a:cs typeface="Times New Roman" panose="02020603050405020304" pitchFamily="18" charset="0"/>
            </a:endParaRPr>
          </a:p>
          <a:p>
            <a:pPr indent="450215" algn="just">
              <a:lnSpc>
                <a:spcPct val="107000"/>
              </a:lnSpc>
              <a:spcAft>
                <a:spcPts val="0"/>
              </a:spcAft>
            </a:pP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Прямоугольник 4"/>
          <p:cNvSpPr/>
          <p:nvPr/>
        </p:nvSpPr>
        <p:spPr>
          <a:xfrm>
            <a:off x="858981" y="1984354"/>
            <a:ext cx="7813964" cy="3139321"/>
          </a:xfrm>
          <a:prstGeom prst="rect">
            <a:avLst/>
          </a:prstGeom>
        </p:spPr>
        <p:txBody>
          <a:bodyPr wrap="square">
            <a:spAutoFit/>
          </a:bodyPr>
          <a:lstStyle/>
          <a:p>
            <a:pPr indent="540000" algn="just"/>
            <a:r>
              <a:rPr lang="kk-KZ" sz="2200" dirty="0">
                <a:solidFill>
                  <a:srgbClr val="000000"/>
                </a:solidFill>
                <a:latin typeface="Times New Roman" panose="02020603050405020304" pitchFamily="18" charset="0"/>
                <a:ea typeface="Courier New" panose="02070309020205020404" pitchFamily="49" charset="0"/>
                <a:cs typeface="Times New Roman" panose="02020603050405020304" pitchFamily="18" charset="0"/>
              </a:rPr>
              <a:t>Тапсырма, анықтамалық және нормативтік әдебиеттердің деректері негізінде жол құрылысы ауданының географиялық сипаттамасы, оның топырақ-гидрологиялық жағдайлары, бедері, өсімдіктері, жергілікті жол-құрылыс материалдарының болуы келтіріледі. Бұдан басқа, ауданның экономикалық, әкімшілік - шаруашылық бағасы және жұмыс өндірісінің қандай да бір мәселесі бойынша шешім қабылдауға әсер етуі мүмкін жол құрылысына қатысы бар басқа да мәліметтер беріледі.</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3688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61999" y="718264"/>
            <a:ext cx="7786255" cy="5128455"/>
          </a:xfrm>
          <a:prstGeom prst="rect">
            <a:avLst/>
          </a:prstGeom>
        </p:spPr>
        <p:txBody>
          <a:bodyPr wrap="square">
            <a:spAutoFit/>
          </a:bodyPr>
          <a:lstStyle/>
          <a:p>
            <a:pPr indent="540000"/>
            <a:r>
              <a:rPr lang="kk-KZ" sz="2200" b="1" dirty="0">
                <a:latin typeface="Times New Roman" panose="02020603050405020304" pitchFamily="18" charset="0"/>
                <a:cs typeface="Times New Roman" panose="02020603050405020304" pitchFamily="18" charset="0"/>
              </a:rPr>
              <a:t>1.5 Жол-климаттық кесте</a:t>
            </a:r>
            <a:endParaRPr lang="ru-RU" sz="2200" b="1" dirty="0">
              <a:latin typeface="Times New Roman" panose="02020603050405020304" pitchFamily="18" charset="0"/>
              <a:cs typeface="Times New Roman" panose="02020603050405020304" pitchFamily="18" charset="0"/>
            </a:endParaRPr>
          </a:p>
          <a:p>
            <a:pPr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504000" algn="just"/>
            <a:r>
              <a:rPr lang="ru-RU" sz="2200" dirty="0" err="1">
                <a:latin typeface="Times New Roman" panose="02020603050405020304" pitchFamily="18" charset="0"/>
                <a:ea typeface="Calibri" panose="020F0502020204030204" pitchFamily="34" charset="0"/>
              </a:rPr>
              <a:t>Құрылысты</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ұйымдастыру</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жобасын</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әзірлеу</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кезінде</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шешілетін</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негізгі</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міндеттердің</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бірі</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жол-құрылыс</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жұмыстарының</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өзіндік</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құнын</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төмендету</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сонымен</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бірге</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олардың</a:t>
            </a:r>
            <a:r>
              <a:rPr lang="ru-RU" sz="2200" dirty="0">
                <a:latin typeface="Times New Roman" panose="02020603050405020304" pitchFamily="18" charset="0"/>
                <a:ea typeface="Calibri" panose="020F0502020204030204" pitchFamily="34" charset="0"/>
              </a:rPr>
              <a:t> қажетті </a:t>
            </a:r>
            <a:r>
              <a:rPr lang="ru-RU" sz="2200" dirty="0" err="1">
                <a:latin typeface="Times New Roman" panose="02020603050405020304" pitchFamily="18" charset="0"/>
                <a:ea typeface="Calibri" panose="020F0502020204030204" pitchFamily="34" charset="0"/>
              </a:rPr>
              <a:t>сапасын</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қамтамасыз</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ету</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болып</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табылады</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Мақсатқа</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жетудің</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ең</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үнемді</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жолы</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қолайлы</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ауа-райы</a:t>
            </a:r>
            <a:r>
              <a:rPr lang="ru-RU" sz="2200" dirty="0">
                <a:latin typeface="Times New Roman" panose="02020603050405020304" pitchFamily="18" charset="0"/>
                <a:ea typeface="Calibri" panose="020F0502020204030204" pitchFamily="34" charset="0"/>
              </a:rPr>
              <a:t> мен </a:t>
            </a:r>
            <a:r>
              <a:rPr lang="ru-RU" sz="2200" dirty="0" err="1">
                <a:latin typeface="Times New Roman" panose="02020603050405020304" pitchFamily="18" charset="0"/>
                <a:ea typeface="Calibri" panose="020F0502020204030204" pitchFamily="34" charset="0"/>
              </a:rPr>
              <a:t>климаттық</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жағдайларда</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жұмыс</a:t>
            </a:r>
            <a:r>
              <a:rPr lang="ru-RU" sz="2200" dirty="0">
                <a:latin typeface="Times New Roman" panose="02020603050405020304" pitchFamily="18" charset="0"/>
                <a:ea typeface="Calibri" panose="020F0502020204030204" pitchFamily="34" charset="0"/>
              </a:rPr>
              <a:t> жүргізу </a:t>
            </a:r>
            <a:r>
              <a:rPr lang="ru-RU" sz="2200" dirty="0" err="1">
                <a:latin typeface="Times New Roman" panose="02020603050405020304" pitchFamily="18" charset="0"/>
                <a:ea typeface="Calibri" panose="020F0502020204030204" pitchFamily="34" charset="0"/>
              </a:rPr>
              <a:t>болып</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табылады</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Сондықтан</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барлық</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жол-құрылыс</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жұмыстары</a:t>
            </a:r>
            <a:r>
              <a:rPr lang="ru-RU" sz="2200" dirty="0">
                <a:latin typeface="Times New Roman" panose="02020603050405020304" pitchFamily="18" charset="0"/>
                <a:ea typeface="Calibri" panose="020F0502020204030204" pitchFamily="34" charset="0"/>
              </a:rPr>
              <a:t> осы </a:t>
            </a:r>
            <a:r>
              <a:rPr lang="ru-RU" sz="2200" dirty="0" err="1">
                <a:latin typeface="Times New Roman" panose="02020603050405020304" pitchFamily="18" charset="0"/>
                <a:ea typeface="Calibri" panose="020F0502020204030204" pitchFamily="34" charset="0"/>
              </a:rPr>
              <a:t>жұмыс</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түріне</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қолайлы</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ауа</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температурасына</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байланысты</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топтарға</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бөлінеді</a:t>
            </a:r>
            <a:r>
              <a:rPr lang="ru-RU" sz="2200" dirty="0" smtClean="0">
                <a:latin typeface="Times New Roman" panose="02020603050405020304" pitchFamily="18" charset="0"/>
                <a:ea typeface="Calibri" panose="020F0502020204030204" pitchFamily="34" charset="0"/>
              </a:rPr>
              <a:t>.</a:t>
            </a:r>
          </a:p>
          <a:p>
            <a:pPr indent="504000" algn="just"/>
            <a:r>
              <a:rPr lang="ru-RU" sz="2200" dirty="0" err="1">
                <a:latin typeface="Times New Roman" panose="02020603050405020304" pitchFamily="18" charset="0"/>
                <a:ea typeface="Calibri" panose="020F0502020204030204" pitchFamily="34" charset="0"/>
              </a:rPr>
              <a:t>Жол-құрылыс</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жұмыстарының</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ауа</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температурасына</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байланысты</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жіктелуі</a:t>
            </a:r>
            <a:r>
              <a:rPr lang="ru-RU" sz="2200" dirty="0">
                <a:latin typeface="Times New Roman" panose="02020603050405020304" pitchFamily="18" charset="0"/>
                <a:ea typeface="Calibri" panose="020F0502020204030204" pitchFamily="34" charset="0"/>
              </a:rPr>
              <a:t> </a:t>
            </a:r>
            <a:r>
              <a:rPr lang="ru-RU" sz="2200" b="1" dirty="0">
                <a:latin typeface="Times New Roman" panose="02020603050405020304" pitchFamily="18" charset="0"/>
                <a:ea typeface="Calibri" panose="020F0502020204030204" pitchFamily="34" charset="0"/>
              </a:rPr>
              <a:t>1.5.1 - </a:t>
            </a:r>
            <a:r>
              <a:rPr lang="ru-RU" sz="2200" b="1" dirty="0" err="1">
                <a:latin typeface="Times New Roman" panose="02020603050405020304" pitchFamily="18" charset="0"/>
                <a:ea typeface="Calibri" panose="020F0502020204030204" pitchFamily="34" charset="0"/>
              </a:rPr>
              <a:t>кестеде</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келтірілген</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Басқа</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температуралық</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жағдайларда</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жұмыс</a:t>
            </a:r>
            <a:r>
              <a:rPr lang="ru-RU" sz="2200" dirty="0">
                <a:latin typeface="Times New Roman" panose="02020603050405020304" pitchFamily="18" charset="0"/>
                <a:ea typeface="Calibri" panose="020F0502020204030204" pitchFamily="34" charset="0"/>
              </a:rPr>
              <a:t> жүргізу </a:t>
            </a:r>
            <a:r>
              <a:rPr lang="ru-RU" sz="2200" dirty="0" err="1">
                <a:latin typeface="Times New Roman" panose="02020603050405020304" pitchFamily="18" charset="0"/>
                <a:ea typeface="Calibri" panose="020F0502020204030204" pitchFamily="34" charset="0"/>
              </a:rPr>
              <a:t>қосымша</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шығындармен</a:t>
            </a:r>
            <a:r>
              <a:rPr lang="ru-RU" sz="2200" dirty="0">
                <a:latin typeface="Times New Roman" panose="02020603050405020304" pitchFamily="18" charset="0"/>
                <a:ea typeface="Calibri" panose="020F0502020204030204" pitchFamily="34" charset="0"/>
              </a:rPr>
              <a:t> немесе </a:t>
            </a:r>
            <a:r>
              <a:rPr lang="ru-RU" sz="2200" dirty="0" err="1">
                <a:latin typeface="Times New Roman" panose="02020603050405020304" pitchFamily="18" charset="0"/>
                <a:ea typeface="Calibri" panose="020F0502020204030204" pitchFamily="34" charset="0"/>
              </a:rPr>
              <a:t>мәжбүрлі</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тоқтап</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қалумен</a:t>
            </a:r>
            <a:r>
              <a:rPr lang="ru-RU" sz="2200" dirty="0">
                <a:latin typeface="Times New Roman" panose="02020603050405020304" pitchFamily="18" charset="0"/>
                <a:ea typeface="Calibri" panose="020F0502020204030204" pitchFamily="34" charset="0"/>
              </a:rPr>
              <a:t> </a:t>
            </a:r>
            <a:r>
              <a:rPr lang="ru-RU" sz="2200" dirty="0" err="1">
                <a:latin typeface="Times New Roman" panose="02020603050405020304" pitchFamily="18" charset="0"/>
                <a:ea typeface="Calibri" panose="020F0502020204030204" pitchFamily="34" charset="0"/>
              </a:rPr>
              <a:t>байланысты</a:t>
            </a:r>
            <a:r>
              <a:rPr lang="ru-RU" sz="2200" dirty="0">
                <a:latin typeface="Times New Roman" panose="02020603050405020304" pitchFamily="18" charset="0"/>
                <a:ea typeface="Calibri" panose="020F0502020204030204" pitchFamily="34" charset="0"/>
              </a:rPr>
              <a:t>.</a:t>
            </a:r>
            <a:endParaRPr lang="ru-RU" sz="2200" dirty="0"/>
          </a:p>
        </p:txBody>
      </p:sp>
    </p:spTree>
    <p:extLst>
      <p:ext uri="{BB962C8B-B14F-4D97-AF65-F5344CB8AC3E}">
        <p14:creationId xmlns:p14="http://schemas.microsoft.com/office/powerpoint/2010/main" val="2055777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066801" y="653534"/>
            <a:ext cx="7615996" cy="1015663"/>
          </a:xfrm>
          <a:prstGeom prst="rect">
            <a:avLst/>
          </a:prstGeom>
        </p:spPr>
        <p:txBody>
          <a:bodyPr wrap="none">
            <a:spAutoFit/>
          </a:bodyPr>
          <a:lstStyle/>
          <a:p>
            <a:r>
              <a:rPr lang="kk-KZ" sz="2000" dirty="0">
                <a:latin typeface="Times New Roman" panose="02020603050405020304" pitchFamily="18" charset="0"/>
                <a:cs typeface="Times New Roman" panose="02020603050405020304" pitchFamily="18" charset="0"/>
              </a:rPr>
              <a:t>1.5.1 – кесте </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Ауа температураларына байланысты жол-құрылыс жұмыстарының </a:t>
            </a:r>
            <a:endParaRPr lang="kk-KZ" sz="2000" dirty="0" smtClean="0">
              <a:latin typeface="Times New Roman" panose="02020603050405020304" pitchFamily="18" charset="0"/>
              <a:cs typeface="Times New Roman" panose="02020603050405020304" pitchFamily="18" charset="0"/>
            </a:endParaRPr>
          </a:p>
          <a:p>
            <a:r>
              <a:rPr lang="kk-KZ" sz="2000" dirty="0" smtClean="0">
                <a:latin typeface="Times New Roman" panose="02020603050405020304" pitchFamily="18" charset="0"/>
                <a:cs typeface="Times New Roman" panose="02020603050405020304" pitchFamily="18" charset="0"/>
              </a:rPr>
              <a:t>классификациялары</a:t>
            </a:r>
            <a:endParaRPr lang="ru-RU" sz="20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306533" y="1851247"/>
            <a:ext cx="4819650" cy="4714875"/>
          </a:xfrm>
          <a:prstGeom prst="rect">
            <a:avLst/>
          </a:prstGeom>
        </p:spPr>
      </p:pic>
      <p:sp>
        <p:nvSpPr>
          <p:cNvPr id="3" name="Прямоугольник 2"/>
          <p:cNvSpPr/>
          <p:nvPr/>
        </p:nvSpPr>
        <p:spPr>
          <a:xfrm>
            <a:off x="5126183" y="1851247"/>
            <a:ext cx="3782290" cy="4440959"/>
          </a:xfrm>
          <a:prstGeom prst="rect">
            <a:avLst/>
          </a:prstGeom>
        </p:spPr>
        <p:txBody>
          <a:bodyPr wrap="square">
            <a:spAutoFit/>
          </a:bodyPr>
          <a:lstStyle/>
          <a:p>
            <a:pPr indent="450215" algn="just">
              <a:lnSpc>
                <a:spcPct val="107000"/>
              </a:lnSpc>
              <a:spcAft>
                <a:spcPts val="0"/>
              </a:spcAft>
            </a:pPr>
            <a:r>
              <a:rPr lang="kk-KZ" i="1" dirty="0">
                <a:latin typeface="Times New Roman" panose="02020603050405020304" pitchFamily="18" charset="0"/>
                <a:ea typeface="Calibri" panose="020F0502020204030204" pitchFamily="34" charset="0"/>
                <a:cs typeface="Times New Roman" panose="02020603050405020304" pitchFamily="18" charset="0"/>
              </a:rPr>
              <a:t>ЕСКЕРТУ:</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1 Жұмыстың 0-дік тобында, олардың түріне қарамай, қосымша технологиялық шараларды қарастыру қажет (топырақты тоңазудан сақтау, нығыздағыш машиналар паркін көбейту, негізді кептіру, қар мен мұздан тазалау, беттік активті заттар мен тұздар енгізу).</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7200"/>
            <a:r>
              <a:rPr lang="kk-KZ" dirty="0">
                <a:latin typeface="Times New Roman" panose="02020603050405020304" pitchFamily="18" charset="0"/>
                <a:ea typeface="Calibri" panose="020F0502020204030204" pitchFamily="34" charset="0"/>
              </a:rPr>
              <a:t>2 Сұйық битум қолдану арқылы жол жамылғысы конструктивті қабаттарын (II-III) тұрғызғанда, жұмысты күзде  ауа температурасы +10</a:t>
            </a:r>
            <a:r>
              <a:rPr lang="kk-KZ" baseline="30000" dirty="0">
                <a:latin typeface="Times New Roman" panose="02020603050405020304" pitchFamily="18" charset="0"/>
                <a:ea typeface="Calibri" panose="020F0502020204030204" pitchFamily="34" charset="0"/>
              </a:rPr>
              <a:t>0</a:t>
            </a:r>
            <a:r>
              <a:rPr lang="kk-KZ" dirty="0">
                <a:latin typeface="Times New Roman" panose="02020603050405020304" pitchFamily="18" charset="0"/>
                <a:ea typeface="Calibri" panose="020F0502020204030204" pitchFamily="34" charset="0"/>
              </a:rPr>
              <a:t>-қа жеткізбей аяқтау керек.</a:t>
            </a:r>
            <a:endParaRPr lang="ru-RU" dirty="0"/>
          </a:p>
        </p:txBody>
      </p:sp>
    </p:spTree>
    <p:extLst>
      <p:ext uri="{BB962C8B-B14F-4D97-AF65-F5344CB8AC3E}">
        <p14:creationId xmlns:p14="http://schemas.microsoft.com/office/powerpoint/2010/main" val="2390861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665019" y="931270"/>
            <a:ext cx="7980218" cy="4401205"/>
          </a:xfrm>
          <a:prstGeom prst="rect">
            <a:avLst/>
          </a:prstGeom>
        </p:spPr>
        <p:txBody>
          <a:bodyPr wrap="square">
            <a:spAutoFit/>
          </a:bodyPr>
          <a:lstStyle/>
          <a:p>
            <a:pPr indent="540000" algn="just"/>
            <a:r>
              <a:rPr lang="ru-RU" sz="2000" dirty="0" err="1">
                <a:latin typeface="Times New Roman" panose="02020603050405020304" pitchFamily="18" charset="0"/>
                <a:ea typeface="Calibri" panose="020F0502020204030204" pitchFamily="34" charset="0"/>
              </a:rPr>
              <a:t>Жол-құрылыс</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жұмыстарының</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күнтізбелік</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ұзақтығын</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анықтау</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үшін</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ауа-райы-климаттық</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жағдайлар</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туралы</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деректер</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негізінде</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жол-климаттық</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кесте</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құрылады</a:t>
            </a:r>
            <a:r>
              <a:rPr lang="ru-RU" sz="2000" dirty="0">
                <a:latin typeface="Times New Roman" panose="02020603050405020304" pitchFamily="18" charset="0"/>
                <a:ea typeface="Calibri" panose="020F0502020204030204" pitchFamily="34" charset="0"/>
              </a:rPr>
              <a:t> </a:t>
            </a:r>
            <a:r>
              <a:rPr lang="ru-RU" sz="2000" b="1" dirty="0" smtClean="0">
                <a:latin typeface="Times New Roman" panose="02020603050405020304" pitchFamily="18" charset="0"/>
                <a:ea typeface="Calibri" panose="020F0502020204030204" pitchFamily="34" charset="0"/>
              </a:rPr>
              <a:t>(</a:t>
            </a:r>
            <a:r>
              <a:rPr lang="kk-KZ" sz="2000" b="1" dirty="0" smtClean="0">
                <a:latin typeface="Times New Roman" panose="02020603050405020304" pitchFamily="18" charset="0"/>
                <a:ea typeface="Calibri" panose="020F0502020204030204" pitchFamily="34" charset="0"/>
              </a:rPr>
              <a:t>1.5.1 - сурет</a:t>
            </a:r>
            <a:r>
              <a:rPr lang="ru-RU" sz="2000" b="1" dirty="0" smtClean="0">
                <a:latin typeface="Times New Roman" panose="02020603050405020304" pitchFamily="18" charset="0"/>
                <a:ea typeface="Calibri" panose="020F0502020204030204" pitchFamily="34" charset="0"/>
              </a:rPr>
              <a:t>)</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Онда</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ауа</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температурасы</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топырақтың</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қату</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тереңдігі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жауын-шашын</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жарық</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күнінің</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ұзақтығы</a:t>
            </a:r>
            <a:r>
              <a:rPr lang="ru-RU" sz="2000" dirty="0">
                <a:latin typeface="Times New Roman" panose="02020603050405020304" pitchFamily="18" charset="0"/>
                <a:ea typeface="Calibri" panose="020F0502020204030204" pitchFamily="34" charset="0"/>
              </a:rPr>
              <a:t>, қар </a:t>
            </a:r>
            <a:r>
              <a:rPr lang="ru-RU" sz="2000" dirty="0" err="1">
                <a:latin typeface="Times New Roman" panose="02020603050405020304" pitchFamily="18" charset="0"/>
                <a:ea typeface="Calibri" panose="020F0502020204030204" pitchFamily="34" charset="0"/>
              </a:rPr>
              <a:t>жамылғысының</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биіктігі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көктемгі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және</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күзгі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лайсаң</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күндер</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туралы</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деректер</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көрсетілуі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тиіс</a:t>
            </a:r>
            <a:r>
              <a:rPr lang="ru-RU" sz="2000" dirty="0">
                <a:latin typeface="Times New Roman" panose="02020603050405020304" pitchFamily="18" charset="0"/>
                <a:ea typeface="Calibri" panose="020F0502020204030204" pitchFamily="34" charset="0"/>
              </a:rPr>
              <a:t>.</a:t>
            </a:r>
            <a:endParaRPr lang="ru-RU" sz="2000" dirty="0" smtClean="0">
              <a:latin typeface="Times New Roman" panose="02020603050405020304" pitchFamily="18" charset="0"/>
              <a:ea typeface="Calibri" panose="020F0502020204030204" pitchFamily="34" charset="0"/>
            </a:endParaRPr>
          </a:p>
          <a:p>
            <a:pPr indent="540000" algn="just"/>
            <a:r>
              <a:rPr lang="ru-RU" sz="2000" dirty="0" err="1">
                <a:latin typeface="Times New Roman" panose="02020603050405020304" pitchFamily="18" charset="0"/>
                <a:cs typeface="Times New Roman" panose="02020603050405020304" pitchFamily="18" charset="0"/>
              </a:rPr>
              <a:t>Графиктің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төменгі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бөлігінде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көктемгі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күзгі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жұмысқа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кедергі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күндер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автомобиль жолының </a:t>
            </a:r>
            <a:r>
              <a:rPr lang="ru-RU" sz="2000" dirty="0" err="1">
                <a:latin typeface="Times New Roman" panose="02020603050405020304" pitchFamily="18" charset="0"/>
                <a:cs typeface="Times New Roman" panose="02020603050405020304" pitchFamily="18" charset="0"/>
              </a:rPr>
              <a:t>жамылғысын</a:t>
            </a:r>
            <a:r>
              <a:rPr lang="ru-RU" sz="2000" dirty="0">
                <a:latin typeface="Times New Roman" panose="02020603050405020304" pitchFamily="18" charset="0"/>
                <a:cs typeface="Times New Roman" panose="02020603050405020304" pitchFamily="18" charset="0"/>
              </a:rPr>
              <a:t> салу </a:t>
            </a:r>
            <a:r>
              <a:rPr lang="ru-RU" sz="2000" dirty="0" err="1">
                <a:latin typeface="Times New Roman" panose="02020603050405020304" pitchFamily="18" charset="0"/>
                <a:cs typeface="Times New Roman" panose="02020603050405020304" pitchFamily="18" charset="0"/>
              </a:rPr>
              <a:t>үшін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жұмыс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топтары</a:t>
            </a:r>
            <a:r>
              <a:rPr lang="ru-RU" sz="2000" dirty="0">
                <a:latin typeface="Times New Roman" panose="02020603050405020304" pitchFamily="18" charset="0"/>
                <a:cs typeface="Times New Roman" panose="02020603050405020304" pitchFamily="18" charset="0"/>
              </a:rPr>
              <a:t> бойынша </a:t>
            </a:r>
            <a:r>
              <a:rPr lang="ru-RU" sz="2000" dirty="0" err="1">
                <a:latin typeface="Times New Roman" panose="02020603050405020304" pitchFamily="18" charset="0"/>
                <a:cs typeface="Times New Roman" panose="02020603050405020304" pitchFamily="18" charset="0"/>
              </a:rPr>
              <a:t>құрылыс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маусымының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ұзақтығы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көрсетіледі</a:t>
            </a:r>
            <a:r>
              <a:rPr lang="ru-RU" sz="2000" dirty="0">
                <a:latin typeface="Times New Roman" panose="02020603050405020304" pitchFamily="18" charset="0"/>
                <a:cs typeface="Times New Roman" panose="02020603050405020304" pitchFamily="18" charset="0"/>
              </a:rPr>
              <a:t>. </a:t>
            </a:r>
          </a:p>
          <a:p>
            <a:pPr indent="540000" algn="just"/>
            <a:r>
              <a:rPr lang="ru-RU" sz="2000" dirty="0" err="1">
                <a:latin typeface="Times New Roman" panose="02020603050405020304" pitchFamily="18" charset="0"/>
                <a:cs typeface="Times New Roman" panose="02020603050405020304" pitchFamily="18" charset="0"/>
              </a:rPr>
              <a:t>Барлық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жол-құрылыс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жұмыстары</a:t>
            </a:r>
            <a:r>
              <a:rPr lang="ru-RU" sz="2000" dirty="0">
                <a:latin typeface="Times New Roman" panose="02020603050405020304" pitchFamily="18" charset="0"/>
                <a:cs typeface="Times New Roman" panose="02020603050405020304" pitchFamily="18" charset="0"/>
              </a:rPr>
              <a:t> осы </a:t>
            </a:r>
            <a:r>
              <a:rPr lang="ru-RU" sz="2000" dirty="0" err="1">
                <a:latin typeface="Times New Roman" panose="02020603050405020304" pitchFamily="18" charset="0"/>
                <a:cs typeface="Times New Roman" panose="02020603050405020304" pitchFamily="18" charset="0"/>
              </a:rPr>
              <a:t>жұмыс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түріне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қолайлы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ауа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температурасына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байланысты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топтарға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бөлінеді</a:t>
            </a:r>
            <a:r>
              <a:rPr lang="ru-RU" sz="2000"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a:t>
            </a:r>
            <a:r>
              <a:rPr lang="kk-KZ" sz="2000" b="1" dirty="0" smtClean="0">
                <a:latin typeface="Times New Roman" panose="02020603050405020304" pitchFamily="18" charset="0"/>
                <a:cs typeface="Times New Roman" panose="02020603050405020304" pitchFamily="18" charset="0"/>
              </a:rPr>
              <a:t>1.5.1 - кесте</a:t>
            </a:r>
            <a:r>
              <a:rPr lang="ru-RU" sz="2000" b="1" dirty="0" smtClean="0">
                <a:latin typeface="Times New Roman" panose="02020603050405020304" pitchFamily="18" charset="0"/>
                <a:cs typeface="Times New Roman" panose="02020603050405020304" pitchFamily="18" charset="0"/>
              </a:rPr>
              <a:t>].</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540000" algn="just"/>
            <a:r>
              <a:rPr lang="ru-RU" sz="2000" dirty="0" err="1">
                <a:latin typeface="Times New Roman" panose="02020603050405020304" pitchFamily="18" charset="0"/>
                <a:ea typeface="Calibri" panose="020F0502020204030204" pitchFamily="34" charset="0"/>
              </a:rPr>
              <a:t>Жол-климаттық</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кестені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қолдана</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отырып</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және</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ауа-райы</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деректерін</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салыстыру</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негізінде</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құрылыс</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маусымының</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ұзақтығын</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жұмыс</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топтары</a:t>
            </a:r>
            <a:r>
              <a:rPr lang="ru-RU" sz="2000" dirty="0">
                <a:latin typeface="Times New Roman" panose="02020603050405020304" pitchFamily="18" charset="0"/>
                <a:ea typeface="Calibri" panose="020F0502020204030204" pitchFamily="34" charset="0"/>
              </a:rPr>
              <a:t> бойынша </a:t>
            </a:r>
            <a:r>
              <a:rPr lang="ru-RU" sz="2000" dirty="0" err="1">
                <a:latin typeface="Times New Roman" panose="02020603050405020304" pitchFamily="18" charset="0"/>
                <a:ea typeface="Calibri" panose="020F0502020204030204" pitchFamily="34" charset="0"/>
              </a:rPr>
              <a:t>анықтаңыз</a:t>
            </a:r>
            <a:r>
              <a:rPr lang="ru-RU" sz="2000" dirty="0">
                <a:latin typeface="Times New Roman" panose="02020603050405020304" pitchFamily="18" charset="0"/>
                <a:ea typeface="Calibri" panose="020F0502020204030204" pitchFamily="34" charset="0"/>
              </a:rPr>
              <a:t>.</a:t>
            </a:r>
            <a:endParaRPr lang="ru-RU" sz="2200" dirty="0"/>
          </a:p>
        </p:txBody>
      </p:sp>
    </p:spTree>
    <p:extLst>
      <p:ext uri="{BB962C8B-B14F-4D97-AF65-F5344CB8AC3E}">
        <p14:creationId xmlns:p14="http://schemas.microsoft.com/office/powerpoint/2010/main" val="1652655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a:stretch>
            <a:fillRect/>
          </a:stretch>
        </p:blipFill>
        <p:spPr>
          <a:xfrm>
            <a:off x="1704110" y="263236"/>
            <a:ext cx="5749636" cy="5401541"/>
          </a:xfrm>
          <a:prstGeom prst="rect">
            <a:avLst/>
          </a:prstGeom>
        </p:spPr>
      </p:pic>
      <p:sp>
        <p:nvSpPr>
          <p:cNvPr id="5" name="Прямоугольник 4"/>
          <p:cNvSpPr/>
          <p:nvPr/>
        </p:nvSpPr>
        <p:spPr>
          <a:xfrm>
            <a:off x="928253" y="5933803"/>
            <a:ext cx="7578437" cy="646331"/>
          </a:xfrm>
          <a:prstGeom prst="rect">
            <a:avLst/>
          </a:prstGeom>
        </p:spPr>
        <p:txBody>
          <a:bodyPr wrap="square">
            <a:spAutoFit/>
          </a:bodyPr>
          <a:lstStyle/>
          <a:p>
            <a:r>
              <a:rPr lang="kk-KZ" dirty="0" smtClean="0">
                <a:latin typeface="Times New Roman" panose="02020603050405020304" pitchFamily="18" charset="0"/>
                <a:ea typeface="Calibri" panose="020F0502020204030204" pitchFamily="34" charset="0"/>
              </a:rPr>
              <a:t>1.5.1 </a:t>
            </a:r>
            <a:r>
              <a:rPr lang="kk-KZ" dirty="0">
                <a:latin typeface="Times New Roman" panose="02020603050405020304" pitchFamily="18" charset="0"/>
                <a:ea typeface="Calibri" panose="020F0502020204030204" pitchFamily="34" charset="0"/>
              </a:rPr>
              <a:t>–</a:t>
            </a:r>
            <a:r>
              <a:rPr lang="ru-RU" dirty="0">
                <a:latin typeface="Times New Roman" panose="02020603050405020304" pitchFamily="18" charset="0"/>
                <a:ea typeface="Calibri" panose="020F0502020204030204" pitchFamily="34" charset="0"/>
              </a:rPr>
              <a:t> </a:t>
            </a:r>
            <a:r>
              <a:rPr lang="ru-RU" dirty="0" err="1" smtClean="0">
                <a:latin typeface="Times New Roman" panose="02020603050405020304" pitchFamily="18" charset="0"/>
                <a:ea typeface="Calibri" panose="020F0502020204030204" pitchFamily="34" charset="0"/>
              </a:rPr>
              <a:t>кесте</a:t>
            </a:r>
            <a:r>
              <a:rPr lang="ru-RU" dirty="0" smtClean="0">
                <a:latin typeface="Times New Roman" panose="02020603050405020304" pitchFamily="18" charset="0"/>
                <a:ea typeface="Calibri" panose="020F0502020204030204" pitchFamily="34" charset="0"/>
              </a:rPr>
              <a:t> </a:t>
            </a:r>
            <a:r>
              <a:rPr lang="ru-RU" dirty="0">
                <a:latin typeface="Times New Roman" panose="02020603050405020304" pitchFamily="18" charset="0"/>
                <a:ea typeface="Calibri" panose="020F0502020204030204" pitchFamily="34" charset="0"/>
              </a:rPr>
              <a:t>- Автомобиль </a:t>
            </a:r>
            <a:r>
              <a:rPr lang="ru-RU" dirty="0" err="1">
                <a:latin typeface="Times New Roman" panose="02020603050405020304" pitchFamily="18" charset="0"/>
                <a:ea typeface="Calibri" panose="020F0502020204030204" pitchFamily="34" charset="0"/>
              </a:rPr>
              <a:t>жолы</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құрылысы</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ауданының</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жол-климаттық</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кестесі</a:t>
            </a:r>
            <a:endParaRPr lang="ru-RU" dirty="0"/>
          </a:p>
        </p:txBody>
      </p:sp>
    </p:spTree>
    <p:extLst>
      <p:ext uri="{BB962C8B-B14F-4D97-AF65-F5344CB8AC3E}">
        <p14:creationId xmlns:p14="http://schemas.microsoft.com/office/powerpoint/2010/main" val="2437500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95743" y="209886"/>
            <a:ext cx="7966363" cy="2759923"/>
          </a:xfrm>
          <a:prstGeom prst="rect">
            <a:avLst/>
          </a:prstGeom>
        </p:spPr>
        <p:txBody>
          <a:bodyPr wrap="square">
            <a:spAutoFit/>
          </a:bodyPr>
          <a:lstStyle/>
          <a:p>
            <a:pPr indent="450215" algn="just">
              <a:lnSpc>
                <a:spcPct val="107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Сызықтық</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жұмыстарды</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топырақ</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ерігеннен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кейін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және</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көктемгі</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жұмысқа</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кедергі</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күндер</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аяқталғанда</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бастауға</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болады</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оларды</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күзгі</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жұмысқа</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кедергі</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күндер</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басталғанша</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аяқтау</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керек</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07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Жұмыс</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мерзімдерін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күнтізбелік</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жоспарлау</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жол-құрылыс</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жұмыстарының</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басталу</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және</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аяқталу</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мерзіміне</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құрылыстың</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ұзақтығына</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көлік</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машиналарының</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өнімділігіне</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жұмыс</a:t>
            </a:r>
            <a:r>
              <a:rPr lang="ru-RU" sz="1600" dirty="0">
                <a:latin typeface="Times New Roman" panose="02020603050405020304" pitchFamily="18" charset="0"/>
                <a:ea typeface="Calibri" panose="020F0502020204030204" pitchFamily="34" charset="0"/>
                <a:cs typeface="Times New Roman" panose="02020603050405020304" pitchFamily="18" charset="0"/>
              </a:rPr>
              <a:t> өндірісінің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схемасына</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және</a:t>
            </a:r>
            <a:r>
              <a:rPr lang="ru-RU" sz="1600" dirty="0">
                <a:latin typeface="Times New Roman" panose="02020603050405020304" pitchFamily="18" charset="0"/>
                <a:ea typeface="Calibri" panose="020F0502020204030204" pitchFamily="34" charset="0"/>
                <a:cs typeface="Times New Roman" panose="02020603050405020304" pitchFamily="18" charset="0"/>
              </a:rPr>
              <a:t> т. б. </a:t>
            </a:r>
            <a:r>
              <a:rPr lang="ru-RU" sz="1600" dirty="0" err="1">
                <a:latin typeface="Times New Roman" panose="02020603050405020304" pitchFamily="18" charset="0"/>
                <a:ea typeface="Calibri" panose="020F0502020204030204" pitchFamily="34" charset="0"/>
                <a:cs typeface="Times New Roman" panose="02020603050405020304" pitchFamily="18" charset="0"/>
              </a:rPr>
              <a:t>әсер</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ететін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құрылыс</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аймағының</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табиғи</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жағдайларына</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тікелей</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байланысты</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a:t>
            </a:r>
            <a:endParaRPr lang="ru-RU" sz="1600" dirty="0" smtClean="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Жол-құрылыс</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жұмыстарын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жүргізудің</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жылы</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кезеңі</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ауаның</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тұрақты</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орташа</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тәуліктік</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температурасы</a:t>
            </a:r>
            <a:r>
              <a:rPr lang="ru-RU" sz="1600" dirty="0">
                <a:latin typeface="Times New Roman" panose="02020603050405020304" pitchFamily="18" charset="0"/>
                <a:ea typeface="Calibri" panose="020F0502020204030204" pitchFamily="34" charset="0"/>
                <a:cs typeface="Times New Roman" panose="02020603050405020304" pitchFamily="18" charset="0"/>
              </a:rPr>
              <a:t> плюс 5 – </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10 </a:t>
            </a:r>
            <a:r>
              <a:rPr lang="kk-KZ" baseline="30000" dirty="0"/>
              <a:t>0</a:t>
            </a:r>
            <a:r>
              <a:rPr lang="kk-KZ" dirty="0"/>
              <a:t>С </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-тан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жоғары</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әдетте</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көктемгі</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жұмысқа</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кедергі</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күндер</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аяқталғаннан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кейін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көп</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ұзамай</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басталып</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күздің</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басына</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дейін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аяқталады</a:t>
            </a:r>
            <a:r>
              <a:rPr lang="ru-RU" sz="1600" dirty="0" smtClean="0">
                <a:latin typeface="Times New Roman" panose="02020603050405020304" pitchFamily="18" charset="0"/>
                <a:ea typeface="Calibri" panose="020F0502020204030204" pitchFamily="34" charset="0"/>
              </a:rPr>
              <a:t>.</a:t>
            </a:r>
            <a:endParaRPr lang="ru-RU" sz="1600" dirty="0"/>
          </a:p>
        </p:txBody>
      </p:sp>
      <p:sp>
        <p:nvSpPr>
          <p:cNvPr id="5" name="Прямоугольник 4"/>
          <p:cNvSpPr/>
          <p:nvPr/>
        </p:nvSpPr>
        <p:spPr>
          <a:xfrm>
            <a:off x="370603" y="3187368"/>
            <a:ext cx="8416641" cy="2891625"/>
          </a:xfrm>
          <a:prstGeom prst="rect">
            <a:avLst/>
          </a:prstGeom>
        </p:spPr>
        <p:txBody>
          <a:bodyPr wrap="square">
            <a:spAutoFit/>
          </a:bodyPr>
          <a:lstStyle/>
          <a:p>
            <a:pPr indent="450215" algn="just">
              <a:lnSpc>
                <a:spcPct val="107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Жол</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жамылғысын</a:t>
            </a:r>
            <a:r>
              <a:rPr lang="ru-RU" sz="1600" dirty="0">
                <a:latin typeface="Times New Roman" panose="02020603050405020304" pitchFamily="18" charset="0"/>
                <a:ea typeface="Calibri" panose="020F0502020204030204" pitchFamily="34" charset="0"/>
                <a:cs typeface="Times New Roman" panose="02020603050405020304" pitchFamily="18" charset="0"/>
              </a:rPr>
              <a:t> салу бойынша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құрылыс</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маусымының</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ықтимал</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ұзақтығы</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мынадай</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түрде</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анықталады</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dirty="0">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kk-KZ" sz="2400" i="1" dirty="0">
                <a:latin typeface="Times New Roman" panose="02020603050405020304" pitchFamily="18" charset="0"/>
                <a:ea typeface="Calibri" panose="020F0502020204030204" pitchFamily="34" charset="0"/>
                <a:cs typeface="Times New Roman" panose="02020603050405020304" pitchFamily="18" charset="0"/>
              </a:rPr>
              <a:t>Т</a:t>
            </a:r>
            <a:r>
              <a:rPr lang="kk-KZ" sz="2400" i="1" baseline="-25000" dirty="0">
                <a:latin typeface="Times New Roman" panose="02020603050405020304" pitchFamily="18" charset="0"/>
                <a:ea typeface="Calibri" panose="020F0502020204030204" pitchFamily="34" charset="0"/>
                <a:cs typeface="Times New Roman" panose="02020603050405020304" pitchFamily="18" charset="0"/>
              </a:rPr>
              <a:t>стр</a:t>
            </a:r>
            <a:r>
              <a:rPr lang="ru-RU" sz="2400" i="1" dirty="0">
                <a:latin typeface="Times New Roman" panose="02020603050405020304" pitchFamily="18" charset="0"/>
                <a:ea typeface="Calibri" panose="020F0502020204030204" pitchFamily="34" charset="0"/>
                <a:cs typeface="Times New Roman" panose="02020603050405020304" pitchFamily="18" charset="0"/>
              </a:rPr>
              <a:t>=(</a:t>
            </a:r>
            <a:r>
              <a:rPr lang="ru-RU" sz="2400" i="1" dirty="0" err="1">
                <a:latin typeface="Times New Roman" panose="02020603050405020304" pitchFamily="18" charset="0"/>
                <a:ea typeface="Calibri" panose="020F0502020204030204" pitchFamily="34" charset="0"/>
                <a:cs typeface="Times New Roman" panose="02020603050405020304" pitchFamily="18" charset="0"/>
              </a:rPr>
              <a:t>Т</a:t>
            </a:r>
            <a:r>
              <a:rPr lang="ru-RU" sz="2400" i="1" baseline="-25000" dirty="0" err="1">
                <a:latin typeface="Times New Roman" panose="02020603050405020304" pitchFamily="18" charset="0"/>
                <a:ea typeface="Calibri" panose="020F0502020204030204" pitchFamily="34" charset="0"/>
                <a:cs typeface="Times New Roman" panose="02020603050405020304" pitchFamily="18" charset="0"/>
              </a:rPr>
              <a:t>к</a:t>
            </a:r>
            <a:r>
              <a:rPr lang="ru-RU" sz="2400" i="1" dirty="0">
                <a:latin typeface="Times New Roman" panose="02020603050405020304" pitchFamily="18" charset="0"/>
                <a:ea typeface="Calibri" panose="020F0502020204030204" pitchFamily="34" charset="0"/>
                <a:cs typeface="Times New Roman" panose="02020603050405020304" pitchFamily="18" charset="0"/>
              </a:rPr>
              <a:t>-(</a:t>
            </a:r>
            <a:r>
              <a:rPr lang="ru-RU" sz="2400" i="1" dirty="0" err="1">
                <a:latin typeface="Times New Roman" panose="02020603050405020304" pitchFamily="18" charset="0"/>
                <a:ea typeface="Calibri" panose="020F0502020204030204" pitchFamily="34" charset="0"/>
                <a:cs typeface="Times New Roman" panose="02020603050405020304" pitchFamily="18" charset="0"/>
              </a:rPr>
              <a:t>Т</a:t>
            </a:r>
            <a:r>
              <a:rPr lang="ru-RU" sz="2400" i="1" baseline="-25000" dirty="0" err="1">
                <a:latin typeface="Times New Roman" panose="02020603050405020304" pitchFamily="18" charset="0"/>
                <a:ea typeface="Calibri" panose="020F0502020204030204" pitchFamily="34" charset="0"/>
                <a:cs typeface="Times New Roman" panose="02020603050405020304" pitchFamily="18" charset="0"/>
              </a:rPr>
              <a:t>м</a:t>
            </a:r>
            <a:r>
              <a:rPr lang="ru-RU" sz="2400" i="1" dirty="0" err="1">
                <a:latin typeface="Times New Roman" panose="02020603050405020304" pitchFamily="18" charset="0"/>
                <a:ea typeface="Calibri" panose="020F0502020204030204" pitchFamily="34" charset="0"/>
                <a:cs typeface="Times New Roman" panose="02020603050405020304" pitchFamily="18" charset="0"/>
              </a:rPr>
              <a:t>+Т</a:t>
            </a:r>
            <a:r>
              <a:rPr lang="ru-RU" sz="2400" i="1" baseline="-25000" dirty="0" err="1">
                <a:latin typeface="Times New Roman" panose="02020603050405020304" pitchFamily="18" charset="0"/>
                <a:ea typeface="Calibri" panose="020F0502020204030204" pitchFamily="34" charset="0"/>
                <a:cs typeface="Times New Roman" panose="02020603050405020304" pitchFamily="18" charset="0"/>
              </a:rPr>
              <a:t>в</a:t>
            </a:r>
            <a:r>
              <a:rPr lang="ru-RU" sz="2400" i="1" dirty="0" err="1">
                <a:latin typeface="Times New Roman" panose="02020603050405020304" pitchFamily="18" charset="0"/>
                <a:ea typeface="Calibri" panose="020F0502020204030204" pitchFamily="34" charset="0"/>
                <a:cs typeface="Times New Roman" panose="02020603050405020304" pitchFamily="18" charset="0"/>
              </a:rPr>
              <a:t>+Т</a:t>
            </a:r>
            <a:r>
              <a:rPr lang="ru-RU" sz="2400" i="1" baseline="-25000" dirty="0" err="1">
                <a:latin typeface="Times New Roman" panose="02020603050405020304" pitchFamily="18" charset="0"/>
                <a:ea typeface="Calibri" panose="020F0502020204030204" pitchFamily="34" charset="0"/>
                <a:cs typeface="Times New Roman" panose="02020603050405020304" pitchFamily="18" charset="0"/>
              </a:rPr>
              <a:t>р</a:t>
            </a:r>
            <a:r>
              <a:rPr lang="ru-RU" sz="2400" i="1" dirty="0" err="1">
                <a:latin typeface="Times New Roman" panose="02020603050405020304" pitchFamily="18" charset="0"/>
                <a:ea typeface="Calibri" panose="020F0502020204030204" pitchFamily="34" charset="0"/>
                <a:cs typeface="Times New Roman" panose="02020603050405020304" pitchFamily="18" charset="0"/>
              </a:rPr>
              <a:t>+Т</a:t>
            </a:r>
            <a:r>
              <a:rPr lang="ru-RU" sz="2400" i="1" baseline="-25000" dirty="0" err="1">
                <a:latin typeface="Times New Roman" panose="02020603050405020304" pitchFamily="18" charset="0"/>
                <a:ea typeface="Calibri" panose="020F0502020204030204" pitchFamily="34" charset="0"/>
                <a:cs typeface="Times New Roman" panose="02020603050405020304" pitchFamily="18" charset="0"/>
              </a:rPr>
              <a:t>орг</a:t>
            </a:r>
            <a:r>
              <a:rPr lang="ru-RU" sz="2400" i="1" dirty="0">
                <a:latin typeface="Times New Roman" panose="02020603050405020304" pitchFamily="18" charset="0"/>
                <a:ea typeface="Calibri" panose="020F0502020204030204" pitchFamily="34" charset="0"/>
                <a:cs typeface="Times New Roman" panose="02020603050405020304" pitchFamily="18" charset="0"/>
              </a:rPr>
              <a:t>))*К</a:t>
            </a:r>
            <a:r>
              <a:rPr lang="ru-RU" sz="2400" i="1" baseline="-25000" dirty="0">
                <a:latin typeface="Times New Roman" panose="02020603050405020304" pitchFamily="18" charset="0"/>
                <a:ea typeface="Calibri" panose="020F0502020204030204" pitchFamily="34" charset="0"/>
                <a:cs typeface="Times New Roman" panose="02020603050405020304" pitchFamily="18" charset="0"/>
              </a:rPr>
              <a:t>см</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endParaRPr lang="ru-RU" sz="1600" dirty="0" smtClean="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sz="1600" dirty="0" err="1" smtClean="0">
                <a:latin typeface="Times New Roman" panose="02020603050405020304" pitchFamily="18" charset="0"/>
                <a:ea typeface="Calibri" panose="020F0502020204030204" pitchFamily="34" charset="0"/>
                <a:cs typeface="Times New Roman" panose="02020603050405020304" pitchFamily="18" charset="0"/>
              </a:rPr>
              <a:t>мұнда</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i="1" dirty="0" err="1">
                <a:latin typeface="Times New Roman" panose="02020603050405020304" pitchFamily="18" charset="0"/>
                <a:ea typeface="Calibri" panose="020F0502020204030204" pitchFamily="34" charset="0"/>
                <a:cs typeface="Times New Roman" panose="02020603050405020304" pitchFamily="18" charset="0"/>
              </a:rPr>
              <a:t>Т</a:t>
            </a:r>
            <a:r>
              <a:rPr lang="ru-RU" sz="1600" i="1" baseline="-25000" dirty="0" err="1">
                <a:latin typeface="Times New Roman" panose="02020603050405020304" pitchFamily="18" charset="0"/>
                <a:ea typeface="Calibri" panose="020F0502020204030204" pitchFamily="34" charset="0"/>
                <a:cs typeface="Times New Roman" panose="02020603050405020304" pitchFamily="18" charset="0"/>
              </a:rPr>
              <a:t>стр</a:t>
            </a:r>
            <a:r>
              <a:rPr lang="ru-RU" sz="1600" i="1"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құрылыс</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кезеңінің</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ұзақтығы</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smtClean="0">
                <a:latin typeface="Times New Roman" panose="02020603050405020304" pitchFamily="18" charset="0"/>
                <a:ea typeface="Calibri" panose="020F0502020204030204" pitchFamily="34" charset="0"/>
                <a:cs typeface="Times New Roman" panose="02020603050405020304" pitchFamily="18" charset="0"/>
              </a:rPr>
              <a:t>ауысым</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i="1" dirty="0" err="1" smtClean="0">
                <a:latin typeface="Times New Roman" panose="02020603050405020304" pitchFamily="18" charset="0"/>
                <a:ea typeface="Calibri" panose="020F0502020204030204" pitchFamily="34" charset="0"/>
                <a:cs typeface="Times New Roman" panose="02020603050405020304" pitchFamily="18" charset="0"/>
              </a:rPr>
              <a:t>Т</a:t>
            </a:r>
            <a:r>
              <a:rPr lang="ru-RU" sz="1600" i="1" baseline="-25000" dirty="0" err="1" smtClean="0">
                <a:latin typeface="Times New Roman" panose="02020603050405020304" pitchFamily="18" charset="0"/>
                <a:ea typeface="Calibri" panose="020F0502020204030204" pitchFamily="34" charset="0"/>
                <a:cs typeface="Times New Roman" panose="02020603050405020304" pitchFamily="18" charset="0"/>
              </a:rPr>
              <a:t>к</a:t>
            </a:r>
            <a:r>
              <a:rPr lang="ru-RU" sz="1600" i="1"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i="1" dirty="0">
                <a:latin typeface="Times New Roman" panose="02020603050405020304" pitchFamily="18" charset="0"/>
                <a:ea typeface="Calibri" panose="020F0502020204030204" pitchFamily="34" charset="0"/>
                <a:cs typeface="Times New Roman" panose="02020603050405020304" pitchFamily="18" charset="0"/>
              </a:rPr>
              <a:t>–</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жол</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жамылғысы</a:t>
            </a:r>
            <a:r>
              <a:rPr lang="ru-RU" sz="1600" dirty="0">
                <a:latin typeface="Times New Roman" panose="02020603050405020304" pitchFamily="18" charset="0"/>
                <a:ea typeface="Calibri" panose="020F0502020204030204" pitchFamily="34" charset="0"/>
                <a:cs typeface="Times New Roman" panose="02020603050405020304" pitchFamily="18" charset="0"/>
              </a:rPr>
              <a:t> құрылысының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күнтізбелік</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ұзақтығы</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smtClean="0">
                <a:latin typeface="Times New Roman" panose="02020603050405020304" pitchFamily="18" charset="0"/>
                <a:ea typeface="Calibri" panose="020F0502020204030204" pitchFamily="34" charset="0"/>
                <a:cs typeface="Times New Roman" panose="02020603050405020304" pitchFamily="18" charset="0"/>
              </a:rPr>
              <a:t>тәулік</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i="1" dirty="0" err="1" smtClean="0">
                <a:latin typeface="Times New Roman" panose="02020603050405020304" pitchFamily="18" charset="0"/>
                <a:ea typeface="Calibri" panose="020F0502020204030204" pitchFamily="34" charset="0"/>
                <a:cs typeface="Times New Roman" panose="02020603050405020304" pitchFamily="18" charset="0"/>
              </a:rPr>
              <a:t>Т</a:t>
            </a:r>
            <a:r>
              <a:rPr lang="ru-RU" sz="1600" i="1" baseline="-25000" dirty="0" err="1" smtClean="0">
                <a:latin typeface="Times New Roman" panose="02020603050405020304" pitchFamily="18" charset="0"/>
                <a:ea typeface="Calibri" panose="020F0502020204030204" pitchFamily="34" charset="0"/>
                <a:cs typeface="Times New Roman" panose="02020603050405020304" pitchFamily="18" charset="0"/>
              </a:rPr>
              <a:t>м</a:t>
            </a:r>
            <a:r>
              <a:rPr lang="ru-RU" sz="1600" i="1"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i="1" dirty="0">
                <a:latin typeface="Times New Roman" panose="02020603050405020304" pitchFamily="18" charset="0"/>
                <a:ea typeface="Calibri" panose="020F0502020204030204" pitchFamily="34" charset="0"/>
                <a:cs typeface="Times New Roman" panose="02020603050405020304" pitchFamily="18" charset="0"/>
              </a:rPr>
              <a:t>–</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i="1" dirty="0" err="1">
                <a:latin typeface="Times New Roman" panose="02020603050405020304" pitchFamily="18" charset="0"/>
                <a:ea typeface="Calibri" panose="020F0502020204030204" pitchFamily="34" charset="0"/>
                <a:cs typeface="Times New Roman" panose="02020603050405020304" pitchFamily="18" charset="0"/>
              </a:rPr>
              <a:t>Тк</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кезеңінде</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метеожағдайлар</a:t>
            </a:r>
            <a:r>
              <a:rPr lang="ru-RU" sz="1600" dirty="0">
                <a:latin typeface="Times New Roman" panose="02020603050405020304" pitchFamily="18" charset="0"/>
                <a:ea typeface="Calibri" panose="020F0502020204030204" pitchFamily="34" charset="0"/>
                <a:cs typeface="Times New Roman" panose="02020603050405020304" pitchFamily="18" charset="0"/>
              </a:rPr>
              <a:t> бойынша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үзіліс</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smtClean="0">
                <a:latin typeface="Times New Roman" panose="02020603050405020304" pitchFamily="18" charset="0"/>
                <a:ea typeface="Calibri" panose="020F0502020204030204" pitchFamily="34" charset="0"/>
                <a:cs typeface="Times New Roman" panose="02020603050405020304" pitchFamily="18" charset="0"/>
              </a:rPr>
              <a:t>күндер</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i="1" dirty="0" err="1" smtClean="0">
                <a:latin typeface="Times New Roman" panose="02020603050405020304" pitchFamily="18" charset="0"/>
                <a:ea typeface="Calibri" panose="020F0502020204030204" pitchFamily="34" charset="0"/>
                <a:cs typeface="Times New Roman" panose="02020603050405020304" pitchFamily="18" charset="0"/>
              </a:rPr>
              <a:t>Т</a:t>
            </a:r>
            <a:r>
              <a:rPr lang="ru-RU" sz="1600" i="1" baseline="-25000" dirty="0" err="1" smtClean="0">
                <a:latin typeface="Times New Roman" panose="02020603050405020304" pitchFamily="18" charset="0"/>
                <a:ea typeface="Calibri" panose="020F0502020204030204" pitchFamily="34" charset="0"/>
                <a:cs typeface="Times New Roman" panose="02020603050405020304" pitchFamily="18" charset="0"/>
              </a:rPr>
              <a:t>в</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i="1" dirty="0" err="1">
                <a:latin typeface="Times New Roman" panose="02020603050405020304" pitchFamily="18" charset="0"/>
                <a:ea typeface="Calibri" panose="020F0502020204030204" pitchFamily="34" charset="0"/>
                <a:cs typeface="Times New Roman" panose="02020603050405020304" pitchFamily="18" charset="0"/>
              </a:rPr>
              <a:t>Тк</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кезеңіндегі</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демалыс</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және</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мереке</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күндерінің</a:t>
            </a:r>
            <a:r>
              <a:rPr lang="ru-RU" sz="1600" dirty="0">
                <a:latin typeface="Times New Roman" panose="02020603050405020304" pitchFamily="18" charset="0"/>
                <a:ea typeface="Calibri" panose="020F0502020204030204" pitchFamily="34" charset="0"/>
                <a:cs typeface="Times New Roman" panose="02020603050405020304" pitchFamily="18" charset="0"/>
              </a:rPr>
              <a:t> саны, </a:t>
            </a:r>
            <a:r>
              <a:rPr lang="ru-RU" sz="1600" dirty="0" err="1" smtClean="0">
                <a:latin typeface="Times New Roman" panose="02020603050405020304" pitchFamily="18" charset="0"/>
                <a:ea typeface="Calibri" panose="020F0502020204030204" pitchFamily="34" charset="0"/>
                <a:cs typeface="Times New Roman" panose="02020603050405020304" pitchFamily="18" charset="0"/>
              </a:rPr>
              <a:t>күндер</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i="1" dirty="0" err="1" smtClean="0">
                <a:latin typeface="Times New Roman" panose="02020603050405020304" pitchFamily="18" charset="0"/>
                <a:ea typeface="Calibri" panose="020F0502020204030204" pitchFamily="34" charset="0"/>
                <a:cs typeface="Times New Roman" panose="02020603050405020304" pitchFamily="18" charset="0"/>
              </a:rPr>
              <a:t>Т</a:t>
            </a:r>
            <a:r>
              <a:rPr lang="ru-RU" sz="1600" i="1" baseline="-25000" dirty="0" err="1" smtClean="0">
                <a:latin typeface="Times New Roman" panose="02020603050405020304" pitchFamily="18" charset="0"/>
                <a:ea typeface="Calibri" panose="020F0502020204030204" pitchFamily="34" charset="0"/>
                <a:cs typeface="Times New Roman" panose="02020603050405020304" pitchFamily="18" charset="0"/>
              </a:rPr>
              <a:t>р</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smtClean="0">
                <a:latin typeface="Times New Roman" panose="02020603050405020304" pitchFamily="18" charset="0"/>
                <a:ea typeface="Calibri" panose="020F0502020204030204" pitchFamily="34" charset="0"/>
                <a:cs typeface="Times New Roman" panose="02020603050405020304" pitchFamily="18" charset="0"/>
              </a:rPr>
              <a:t>лекті</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smtClean="0">
                <a:latin typeface="Times New Roman" panose="02020603050405020304" pitchFamily="18" charset="0"/>
                <a:ea typeface="Calibri" panose="020F0502020204030204" pitchFamily="34" charset="0"/>
                <a:cs typeface="Times New Roman" panose="02020603050405020304" pitchFamily="18" charset="0"/>
              </a:rPr>
              <a:t>шашу</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smtClean="0">
                <a:latin typeface="Times New Roman" panose="02020603050405020304" pitchFamily="18" charset="0"/>
                <a:ea typeface="Calibri" panose="020F0502020204030204" pitchFamily="34" charset="0"/>
                <a:cs typeface="Times New Roman" panose="02020603050405020304" pitchFamily="18" charset="0"/>
              </a:rPr>
              <a:t>кезеңі</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dirty="0">
                <a:latin typeface="Times New Roman" panose="02020603050405020304" pitchFamily="18" charset="0"/>
                <a:ea typeface="Calibri" panose="020F0502020204030204" pitchFamily="34" charset="0"/>
                <a:cs typeface="Times New Roman" panose="02020603050405020304" pitchFamily="18" charset="0"/>
              </a:rPr>
              <a:t>0,01</a:t>
            </a:r>
            <a:r>
              <a:rPr lang="ru-RU" sz="1600" i="1" dirty="0">
                <a:latin typeface="Times New Roman" panose="02020603050405020304" pitchFamily="18" charset="0"/>
                <a:ea typeface="Calibri" panose="020F0502020204030204" pitchFamily="34" charset="0"/>
                <a:cs typeface="Times New Roman" panose="02020603050405020304" pitchFamily="18" charset="0"/>
              </a:rPr>
              <a:t> </a:t>
            </a:r>
            <a:r>
              <a:rPr lang="ru-RU" sz="1600" i="1" dirty="0" err="1">
                <a:latin typeface="Times New Roman" panose="02020603050405020304" pitchFamily="18" charset="0"/>
                <a:ea typeface="Calibri" panose="020F0502020204030204" pitchFamily="34" charset="0"/>
                <a:cs typeface="Times New Roman" panose="02020603050405020304" pitchFamily="18" charset="0"/>
              </a:rPr>
              <a:t>Т</a:t>
            </a:r>
            <a:r>
              <a:rPr lang="ru-RU" sz="1600" i="1" baseline="-25000" dirty="0" err="1">
                <a:latin typeface="Times New Roman" panose="02020603050405020304" pitchFamily="18" charset="0"/>
                <a:ea typeface="Calibri" panose="020F0502020204030204" pitchFamily="34" charset="0"/>
                <a:cs typeface="Times New Roman" panose="02020603050405020304" pitchFamily="18" charset="0"/>
              </a:rPr>
              <a:t>к</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smtClean="0">
                <a:latin typeface="Times New Roman" panose="02020603050405020304" pitchFamily="18" charset="0"/>
                <a:ea typeface="Calibri" panose="020F0502020204030204" pitchFamily="34" charset="0"/>
                <a:cs typeface="Times New Roman" panose="02020603050405020304" pitchFamily="18" charset="0"/>
              </a:rPr>
              <a:t>тәулік</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i="1" dirty="0" smtClean="0">
                <a:latin typeface="Times New Roman" panose="02020603050405020304" pitchFamily="18" charset="0"/>
                <a:ea typeface="Calibri" panose="020F0502020204030204" pitchFamily="34" charset="0"/>
                <a:cs typeface="Times New Roman" panose="02020603050405020304" pitchFamily="18" charset="0"/>
              </a:rPr>
              <a:t>Т</a:t>
            </a:r>
            <a:r>
              <a:rPr lang="ru-RU" sz="1600" i="1" baseline="-25000" dirty="0" smtClean="0">
                <a:latin typeface="Times New Roman" panose="02020603050405020304" pitchFamily="18" charset="0"/>
                <a:ea typeface="Calibri" panose="020F0502020204030204" pitchFamily="34" charset="0"/>
                <a:cs typeface="Times New Roman" panose="02020603050405020304" pitchFamily="18" charset="0"/>
              </a:rPr>
              <a:t>орг</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ұйымдастырушылық</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себептер</a:t>
            </a:r>
            <a:r>
              <a:rPr lang="ru-RU" sz="1600" dirty="0">
                <a:latin typeface="Times New Roman" panose="02020603050405020304" pitchFamily="18" charset="0"/>
                <a:ea typeface="Calibri" panose="020F0502020204030204" pitchFamily="34" charset="0"/>
                <a:cs typeface="Times New Roman" panose="02020603050405020304" pitchFamily="18" charset="0"/>
              </a:rPr>
              <a:t> бойынша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үзіліс</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a:latin typeface="Times New Roman" panose="02020603050405020304" pitchFamily="18" charset="0"/>
                <a:ea typeface="Calibri" panose="020F0502020204030204" pitchFamily="34" charset="0"/>
                <a:cs typeface="Times New Roman" panose="02020603050405020304" pitchFamily="18" charset="0"/>
              </a:rPr>
              <a:t>0,01 </a:t>
            </a:r>
            <a:r>
              <a:rPr lang="ru-RU" sz="1600" i="1" dirty="0" err="1">
                <a:latin typeface="Times New Roman" panose="02020603050405020304" pitchFamily="18" charset="0"/>
                <a:ea typeface="Calibri" panose="020F0502020204030204" pitchFamily="34" charset="0"/>
                <a:cs typeface="Times New Roman" panose="02020603050405020304" pitchFamily="18" charset="0"/>
              </a:rPr>
              <a:t>Т</a:t>
            </a:r>
            <a:r>
              <a:rPr lang="ru-RU" sz="1600" i="1" baseline="-25000" dirty="0" err="1">
                <a:latin typeface="Times New Roman" panose="02020603050405020304" pitchFamily="18" charset="0"/>
                <a:ea typeface="Calibri" panose="020F0502020204030204" pitchFamily="34" charset="0"/>
                <a:cs typeface="Times New Roman" panose="02020603050405020304" pitchFamily="18" charset="0"/>
              </a:rPr>
              <a:t>к</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i="1" dirty="0" smtClean="0">
                <a:latin typeface="Times New Roman" panose="02020603050405020304" pitchFamily="18" charset="0"/>
                <a:ea typeface="Calibri" panose="020F0502020204030204" pitchFamily="34" charset="0"/>
              </a:rPr>
              <a:t>К</a:t>
            </a:r>
            <a:r>
              <a:rPr lang="ru-RU" sz="1600" i="1" baseline="-25000" dirty="0" smtClean="0">
                <a:latin typeface="Times New Roman" panose="02020603050405020304" pitchFamily="18" charset="0"/>
                <a:ea typeface="Calibri" panose="020F0502020204030204" pitchFamily="34" charset="0"/>
              </a:rPr>
              <a:t>см</a:t>
            </a:r>
            <a:r>
              <a:rPr lang="ru-RU" sz="1600" dirty="0" smtClean="0">
                <a:latin typeface="Times New Roman" panose="02020603050405020304" pitchFamily="18" charset="0"/>
                <a:ea typeface="Calibri" panose="020F0502020204030204" pitchFamily="34" charset="0"/>
              </a:rPr>
              <a:t> </a:t>
            </a:r>
            <a:r>
              <a:rPr lang="ru-RU" sz="1600" dirty="0">
                <a:latin typeface="Times New Roman" panose="02020603050405020304" pitchFamily="18" charset="0"/>
                <a:ea typeface="Calibri" panose="020F0502020204030204" pitchFamily="34" charset="0"/>
              </a:rPr>
              <a:t>– </a:t>
            </a:r>
            <a:r>
              <a:rPr lang="ru-RU" sz="1600" dirty="0" err="1" smtClean="0">
                <a:latin typeface="Times New Roman" panose="02020603050405020304" pitchFamily="18" charset="0"/>
                <a:ea typeface="Calibri" panose="020F0502020204030204" pitchFamily="34" charset="0"/>
              </a:rPr>
              <a:t>ауысымдық</a:t>
            </a:r>
            <a:r>
              <a:rPr lang="ru-RU" sz="1600" dirty="0" smtClean="0">
                <a:latin typeface="Times New Roman" panose="02020603050405020304" pitchFamily="18" charset="0"/>
                <a:ea typeface="Calibri" panose="020F0502020204030204" pitchFamily="34" charset="0"/>
              </a:rPr>
              <a:t> коэффициент.  </a:t>
            </a:r>
            <a:endParaRPr lang="ru-RU" sz="1600" dirty="0"/>
          </a:p>
        </p:txBody>
      </p:sp>
    </p:spTree>
    <p:extLst>
      <p:ext uri="{BB962C8B-B14F-4D97-AF65-F5344CB8AC3E}">
        <p14:creationId xmlns:p14="http://schemas.microsoft.com/office/powerpoint/2010/main" val="4197870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37309" y="419202"/>
            <a:ext cx="8257309" cy="6247864"/>
          </a:xfrm>
          <a:prstGeom prst="rect">
            <a:avLst/>
          </a:prstGeom>
        </p:spPr>
        <p:txBody>
          <a:bodyPr wrap="square">
            <a:spAutoFit/>
          </a:bodyPr>
          <a:lstStyle/>
          <a:p>
            <a:pPr indent="540000"/>
            <a:r>
              <a:rPr lang="ru-RU" sz="1600" b="1" dirty="0">
                <a:latin typeface="Times New Roman" panose="02020603050405020304" pitchFamily="18" charset="0"/>
                <a:cs typeface="Times New Roman" panose="02020603050405020304" pitchFamily="18" charset="0"/>
              </a:rPr>
              <a:t>2 </a:t>
            </a:r>
            <a:r>
              <a:rPr lang="kk-KZ" sz="1600" b="1" dirty="0">
                <a:latin typeface="Times New Roman" panose="02020603050405020304" pitchFamily="18" charset="0"/>
                <a:cs typeface="Times New Roman" panose="02020603050405020304" pitchFamily="18" charset="0"/>
              </a:rPr>
              <a:t>ЖОЛ ҚҰРЫЛЫС МАТЕРИАЛДАРЫ</a:t>
            </a:r>
            <a:endParaRPr lang="ru-RU" sz="1600" dirty="0">
              <a:latin typeface="Times New Roman" panose="02020603050405020304" pitchFamily="18" charset="0"/>
              <a:cs typeface="Times New Roman" panose="02020603050405020304" pitchFamily="18" charset="0"/>
            </a:endParaRPr>
          </a:p>
          <a:p>
            <a:pPr indent="540000"/>
            <a:r>
              <a:rPr lang="ru-RU" sz="1600" b="1" dirty="0">
                <a:latin typeface="Times New Roman" panose="02020603050405020304" pitchFamily="18" charset="0"/>
                <a:cs typeface="Times New Roman" panose="02020603050405020304" pitchFamily="18" charset="0"/>
              </a:rPr>
              <a:t>2.1 Минерал</a:t>
            </a:r>
            <a:r>
              <a:rPr lang="kk-KZ" sz="1600" b="1" dirty="0">
                <a:latin typeface="Times New Roman" panose="02020603050405020304" pitchFamily="18" charset="0"/>
                <a:cs typeface="Times New Roman" panose="02020603050405020304" pitchFamily="18" charset="0"/>
              </a:rPr>
              <a:t>ды</a:t>
            </a:r>
            <a:r>
              <a:rPr lang="ru-RU" sz="1600" b="1" dirty="0">
                <a:latin typeface="Times New Roman" panose="02020603050405020304" pitchFamily="18" charset="0"/>
                <a:cs typeface="Times New Roman" panose="02020603050405020304" pitchFamily="18" charset="0"/>
              </a:rPr>
              <a:t> материал</a:t>
            </a:r>
            <a:r>
              <a:rPr lang="kk-KZ" sz="1600" b="1" dirty="0">
                <a:latin typeface="Times New Roman" panose="02020603050405020304" pitchFamily="18" charset="0"/>
                <a:cs typeface="Times New Roman" panose="02020603050405020304" pitchFamily="18" charset="0"/>
              </a:rPr>
              <a:t>дар</a:t>
            </a:r>
            <a:endParaRPr lang="ru-RU" sz="1600" dirty="0">
              <a:latin typeface="Times New Roman" panose="02020603050405020304" pitchFamily="18" charset="0"/>
              <a:cs typeface="Times New Roman" panose="02020603050405020304" pitchFamily="18" charset="0"/>
            </a:endParaRPr>
          </a:p>
          <a:p>
            <a:pPr indent="540000"/>
            <a:r>
              <a:rPr lang="ru-RU" sz="1600" b="1" dirty="0">
                <a:latin typeface="Times New Roman" panose="02020603050405020304" pitchFamily="18" charset="0"/>
                <a:cs typeface="Times New Roman" panose="02020603050405020304" pitchFamily="18" charset="0"/>
              </a:rPr>
              <a:t>2.2 </a:t>
            </a:r>
            <a:r>
              <a:rPr lang="ru-RU" sz="1600" b="1" dirty="0" err="1">
                <a:latin typeface="Times New Roman" panose="02020603050405020304" pitchFamily="18" charset="0"/>
                <a:cs typeface="Times New Roman" panose="02020603050405020304" pitchFamily="18" charset="0"/>
              </a:rPr>
              <a:t>Органи</a:t>
            </a:r>
            <a:r>
              <a:rPr lang="kk-KZ" sz="1600" b="1" dirty="0">
                <a:latin typeface="Times New Roman" panose="02020603050405020304" pitchFamily="18" charset="0"/>
                <a:cs typeface="Times New Roman" panose="02020603050405020304" pitchFamily="18" charset="0"/>
              </a:rPr>
              <a:t>калық байланыстырғыштар</a:t>
            </a:r>
            <a:endParaRPr lang="ru-RU" sz="1600" dirty="0">
              <a:latin typeface="Times New Roman" panose="02020603050405020304" pitchFamily="18" charset="0"/>
              <a:cs typeface="Times New Roman" panose="02020603050405020304" pitchFamily="18" charset="0"/>
            </a:endParaRPr>
          </a:p>
          <a:p>
            <a:pPr indent="540000"/>
            <a:r>
              <a:rPr lang="kk-KZ" sz="1600" b="1" dirty="0">
                <a:latin typeface="Times New Roman" panose="02020603050405020304" pitchFamily="18" charset="0"/>
                <a:cs typeface="Times New Roman" panose="02020603050405020304" pitchFamily="18" charset="0"/>
              </a:rPr>
              <a:t>2.3 Минералды байланыстырғыштар</a:t>
            </a:r>
            <a:endParaRPr lang="ru-RU" sz="1600" dirty="0">
              <a:latin typeface="Times New Roman" panose="02020603050405020304" pitchFamily="18" charset="0"/>
              <a:cs typeface="Times New Roman" panose="02020603050405020304" pitchFamily="18" charset="0"/>
            </a:endParaRPr>
          </a:p>
          <a:p>
            <a:pPr indent="540000"/>
            <a:r>
              <a:rPr lang="kk-KZ" sz="1600" b="1" dirty="0">
                <a:latin typeface="Times New Roman" panose="02020603050405020304" pitchFamily="18" charset="0"/>
                <a:cs typeface="Times New Roman" panose="02020603050405020304" pitchFamily="18" charset="0"/>
              </a:rPr>
              <a:t>2.4 Жартылай фабрикаттар</a:t>
            </a:r>
            <a:endParaRPr lang="ru-RU" sz="1600" dirty="0">
              <a:latin typeface="Times New Roman" panose="02020603050405020304" pitchFamily="18" charset="0"/>
              <a:cs typeface="Times New Roman" panose="02020603050405020304" pitchFamily="18" charset="0"/>
            </a:endParaRPr>
          </a:p>
          <a:p>
            <a:pPr indent="540000"/>
            <a:r>
              <a:rPr lang="kk-KZ" sz="1600" dirty="0">
                <a:latin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cs typeface="Times New Roman" panose="02020603050405020304" pitchFamily="18" charset="0"/>
            </a:endParaRPr>
          </a:p>
          <a:p>
            <a:pPr indent="540000"/>
            <a:r>
              <a:rPr lang="kk-KZ" sz="1600" dirty="0">
                <a:latin typeface="Times New Roman" panose="02020603050405020304" pitchFamily="18" charset="0"/>
                <a:cs typeface="Times New Roman" panose="02020603050405020304" pitchFamily="18" charset="0"/>
              </a:rPr>
              <a:t>Тапсырма бойынша материалдардың түрін (құм, қиыршық тас, асфальтбетон және т. б.), олардың номенклатурасын анықтайды. Материалдарды таңдауға құрылыс ауданының климаттық жағдайлары, жол жамылғысы құрылымының түрі, автомобиль жолының санаты, жұмыс жүргізу тәсілі, қабаттың қалыңдығы, құрылыс кезеңі және т. б. әсер етеді. Тиісті нормативтік құжаттарға сәйкес материалдардың физикалық-техникалық көрсеткіштері келтіріледі.</a:t>
            </a:r>
            <a:endParaRPr lang="ru-RU" sz="1600" dirty="0">
              <a:latin typeface="Times New Roman" panose="02020603050405020304" pitchFamily="18" charset="0"/>
              <a:cs typeface="Times New Roman" panose="02020603050405020304" pitchFamily="18" charset="0"/>
            </a:endParaRPr>
          </a:p>
          <a:p>
            <a:pPr indent="540000"/>
            <a:r>
              <a:rPr lang="kk-KZ" sz="1600" dirty="0">
                <a:latin typeface="Times New Roman" panose="02020603050405020304" pitchFamily="18" charset="0"/>
                <a:cs typeface="Times New Roman" panose="02020603050405020304" pitchFamily="18" charset="0"/>
              </a:rPr>
              <a:t>Жол-құрылыс материалдарының номенклатурасы әрбір құрылымдық қабат үшін белгіленеді. </a:t>
            </a:r>
            <a:endParaRPr lang="kk-KZ" sz="1600" dirty="0" smtClean="0">
              <a:latin typeface="Times New Roman" panose="02020603050405020304" pitchFamily="18" charset="0"/>
              <a:cs typeface="Times New Roman" panose="02020603050405020304" pitchFamily="18" charset="0"/>
            </a:endParaRPr>
          </a:p>
          <a:p>
            <a:pPr indent="540000" algn="just"/>
            <a:r>
              <a:rPr lang="ru-RU" sz="1600" dirty="0" err="1">
                <a:latin typeface="Times New Roman" panose="02020603050405020304" pitchFamily="18" charset="0"/>
                <a:cs typeface="Times New Roman" panose="02020603050405020304" pitchFamily="18" charset="0"/>
              </a:rPr>
              <a:t>Жобаға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салынған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жол-құрылыс</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материалдарына</a:t>
            </a:r>
            <a:r>
              <a:rPr lang="ru-RU" sz="1600" dirty="0">
                <a:latin typeface="Times New Roman" panose="02020603050405020304" pitchFamily="18" charset="0"/>
                <a:cs typeface="Times New Roman" panose="02020603050405020304" pitchFamily="18" charset="0"/>
              </a:rPr>
              <a:t> немесе </a:t>
            </a:r>
            <a:r>
              <a:rPr lang="ru-RU" sz="1600" dirty="0" err="1">
                <a:latin typeface="Times New Roman" panose="02020603050405020304" pitchFamily="18" charset="0"/>
                <a:cs typeface="Times New Roman" panose="02020603050405020304" pitchFamily="18" charset="0"/>
              </a:rPr>
              <a:t>дайын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бұйымдарға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қойылатын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талаптар</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жол</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жамылғысының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әрбір</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конструкциялық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қабаты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үшін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тиісті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нормативтік</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көздер</a:t>
            </a:r>
            <a:r>
              <a:rPr lang="ru-RU" sz="1600" dirty="0">
                <a:latin typeface="Times New Roman" panose="02020603050405020304" pitchFamily="18" charset="0"/>
                <a:cs typeface="Times New Roman" panose="02020603050405020304" pitchFamily="18" charset="0"/>
              </a:rPr>
              <a:t> (МЕМСТ) бойынша </a:t>
            </a:r>
            <a:r>
              <a:rPr lang="ru-RU" sz="1600" dirty="0" err="1">
                <a:latin typeface="Times New Roman" panose="02020603050405020304" pitchFamily="18" charset="0"/>
                <a:cs typeface="Times New Roman" panose="02020603050405020304" pitchFamily="18" charset="0"/>
              </a:rPr>
              <a:t>белгіленеді</a:t>
            </a:r>
            <a:r>
              <a:rPr lang="ru-RU"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pPr indent="540000" algn="just"/>
            <a:r>
              <a:rPr lang="ru-RU" sz="1600" dirty="0" err="1">
                <a:latin typeface="Times New Roman" panose="02020603050405020304" pitchFamily="18" charset="0"/>
                <a:cs typeface="Times New Roman" panose="02020603050405020304" pitchFamily="18" charset="0"/>
              </a:rPr>
              <a:t>Дискретті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материалдардың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түрі</a:t>
            </a:r>
            <a:r>
              <a:rPr lang="ru-RU" sz="1600" dirty="0">
                <a:latin typeface="Times New Roman" panose="02020603050405020304" pitchFamily="18" charset="0"/>
                <a:cs typeface="Times New Roman" panose="02020603050405020304" pitchFamily="18" charset="0"/>
              </a:rPr>
              <a:t> мен </a:t>
            </a:r>
            <a:r>
              <a:rPr lang="ru-RU" sz="1600" dirty="0" err="1">
                <a:latin typeface="Times New Roman" panose="02020603050405020304" pitchFamily="18" charset="0"/>
                <a:cs typeface="Times New Roman" panose="02020603050405020304" pitchFamily="18" charset="0"/>
              </a:rPr>
              <a:t>мақсатына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байланысты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оларға</a:t>
            </a:r>
            <a:r>
              <a:rPr lang="ru-RU" sz="1600" dirty="0">
                <a:latin typeface="Times New Roman" panose="02020603050405020304" pitchFamily="18" charset="0"/>
                <a:cs typeface="Times New Roman" panose="02020603050405020304" pitchFamily="18" charset="0"/>
              </a:rPr>
              <a:t> физика-механикалық </a:t>
            </a:r>
            <a:r>
              <a:rPr lang="ru-RU" sz="1600" dirty="0" err="1">
                <a:latin typeface="Times New Roman" panose="02020603050405020304" pitchFamily="18" charset="0"/>
                <a:cs typeface="Times New Roman" panose="02020603050405020304" pitchFamily="18" charset="0"/>
              </a:rPr>
              <a:t>қасиеттері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беріктігі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аязға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төзімділігі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фракциялық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құрамы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ластаушы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қоспалардың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болуы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және</a:t>
            </a:r>
            <a:r>
              <a:rPr lang="ru-RU" sz="1600" dirty="0">
                <a:latin typeface="Times New Roman" panose="02020603050405020304" pitchFamily="18" charset="0"/>
                <a:cs typeface="Times New Roman" panose="02020603050405020304" pitchFamily="18" charset="0"/>
              </a:rPr>
              <a:t> т. б.) бойынша </a:t>
            </a:r>
            <a:r>
              <a:rPr lang="ru-RU" sz="1600" dirty="0" err="1">
                <a:latin typeface="Times New Roman" panose="02020603050405020304" pitchFamily="18" charset="0"/>
                <a:cs typeface="Times New Roman" panose="02020603050405020304" pitchFamily="18" charset="0"/>
              </a:rPr>
              <a:t>негізгі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талаптар</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келтіріледі</a:t>
            </a:r>
            <a:r>
              <a:rPr lang="ru-RU"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pPr indent="540000" algn="just"/>
            <a:r>
              <a:rPr lang="ru-RU" sz="1600" dirty="0" err="1">
                <a:latin typeface="Times New Roman" panose="02020603050405020304" pitchFamily="18" charset="0"/>
                <a:cs typeface="Times New Roman" panose="02020603050405020304" pitchFamily="18" charset="0"/>
              </a:rPr>
              <a:t>Жартылай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фабрикаттарға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қоспаларға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сондай-ақ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дайын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бұйымдарға</a:t>
            </a:r>
            <a:r>
              <a:rPr lang="ru-RU" sz="1600" dirty="0">
                <a:latin typeface="Times New Roman" panose="02020603050405020304" pitchFamily="18" charset="0"/>
                <a:cs typeface="Times New Roman" panose="02020603050405020304" pitchFamily="18" charset="0"/>
              </a:rPr>
              <a:t> (цемент-бетон, асфальт-бетон, цемент-</a:t>
            </a:r>
            <a:r>
              <a:rPr lang="ru-RU" sz="1600" dirty="0" err="1">
                <a:latin typeface="Times New Roman" panose="02020603050405020304" pitchFamily="18" charset="0"/>
                <a:cs typeface="Times New Roman" panose="02020603050405020304" pitchFamily="18" charset="0"/>
              </a:rPr>
              <a:t>топырақ</a:t>
            </a:r>
            <a:r>
              <a:rPr lang="ru-RU" sz="1600" dirty="0">
                <a:latin typeface="Times New Roman" panose="02020603050405020304" pitchFamily="18" charset="0"/>
                <a:cs typeface="Times New Roman" panose="02020603050405020304" pitchFamily="18" charset="0"/>
              </a:rPr>
              <a:t>, битум-</a:t>
            </a:r>
            <a:r>
              <a:rPr lang="ru-RU" sz="1600" dirty="0" err="1">
                <a:latin typeface="Times New Roman" panose="02020603050405020304" pitchFamily="18" charset="0"/>
                <a:cs typeface="Times New Roman" panose="02020603050405020304" pitchFamily="18" charset="0"/>
              </a:rPr>
              <a:t>топырақ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және</a:t>
            </a:r>
            <a:r>
              <a:rPr lang="ru-RU" sz="1600" dirty="0">
                <a:latin typeface="Times New Roman" panose="02020603050405020304" pitchFamily="18" charset="0"/>
                <a:cs typeface="Times New Roman" panose="02020603050405020304" pitchFamily="18" charset="0"/>
              </a:rPr>
              <a:t> т. б.), </a:t>
            </a:r>
            <a:r>
              <a:rPr lang="ru-RU" sz="1600" dirty="0" err="1">
                <a:latin typeface="Times New Roman" panose="02020603050405020304" pitchFamily="18" charset="0"/>
                <a:cs typeface="Times New Roman" panose="02020603050405020304" pitchFamily="18" charset="0"/>
              </a:rPr>
              <a:t>сондай-ақ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бастапқы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материалдарға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қойылатын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талаптар</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келтіріледі</a:t>
            </a:r>
            <a:r>
              <a:rPr lang="ru-RU"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pPr indent="540000" algn="just"/>
            <a:r>
              <a:rPr lang="ru-RU" sz="1600" dirty="0" err="1">
                <a:latin typeface="Times New Roman" panose="02020603050405020304" pitchFamily="18" charset="0"/>
                <a:cs typeface="Times New Roman" panose="02020603050405020304" pitchFamily="18" charset="0"/>
              </a:rPr>
              <a:t>Барлық</a:t>
            </a:r>
            <a:r>
              <a:rPr lang="ru-RU" sz="1600" dirty="0">
                <a:latin typeface="Times New Roman" panose="02020603050405020304" pitchFamily="18" charset="0"/>
                <a:cs typeface="Times New Roman" panose="02020603050405020304" pitchFamily="18" charset="0"/>
              </a:rPr>
              <a:t> қажетті </a:t>
            </a:r>
            <a:r>
              <a:rPr lang="ru-RU" sz="1600" dirty="0" err="1">
                <a:latin typeface="Times New Roman" panose="02020603050405020304" pitchFamily="18" charset="0"/>
                <a:cs typeface="Times New Roman" panose="02020603050405020304" pitchFamily="18" charset="0"/>
              </a:rPr>
              <a:t>көрсеткіштер</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тиісті</a:t>
            </a:r>
            <a:r>
              <a:rPr lang="ru-RU" sz="1600" dirty="0">
                <a:latin typeface="Times New Roman" panose="02020603050405020304" pitchFamily="18" charset="0"/>
                <a:cs typeface="Times New Roman" panose="02020603050405020304" pitchFamily="18" charset="0"/>
              </a:rPr>
              <a:t> МЕМСТ </a:t>
            </a:r>
            <a:r>
              <a:rPr lang="ru-RU" sz="1600" dirty="0" err="1">
                <a:latin typeface="Times New Roman" panose="02020603050405020304" pitchFamily="18" charset="0"/>
                <a:cs typeface="Times New Roman" panose="02020603050405020304" pitchFamily="18" charset="0"/>
              </a:rPr>
              <a:t>деректері</a:t>
            </a:r>
            <a:r>
              <a:rPr lang="ru-RU" sz="1600" dirty="0">
                <a:latin typeface="Times New Roman" panose="02020603050405020304" pitchFamily="18" charset="0"/>
                <a:cs typeface="Times New Roman" panose="02020603050405020304" pitchFamily="18" charset="0"/>
              </a:rPr>
              <a:t> бойынша </a:t>
            </a:r>
            <a:r>
              <a:rPr lang="ru-RU" sz="1600" dirty="0" err="1">
                <a:latin typeface="Times New Roman" panose="02020603050405020304" pitchFamily="18" charset="0"/>
                <a:cs typeface="Times New Roman" panose="02020603050405020304" pitchFamily="18" charset="0"/>
              </a:rPr>
              <a:t>қабылданады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және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кестелерге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енгізіледі</a:t>
            </a:r>
            <a:r>
              <a:rPr lang="ru-RU" sz="1600" dirty="0">
                <a:latin typeface="Times New Roman" panose="02020603050405020304" pitchFamily="18" charset="0"/>
                <a:cs typeface="Times New Roman" panose="02020603050405020304" pitchFamily="18" charset="0"/>
              </a:rPr>
              <a:t>.</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7979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89708" y="498735"/>
            <a:ext cx="7938655" cy="1477328"/>
          </a:xfrm>
          <a:prstGeom prst="rect">
            <a:avLst/>
          </a:prstGeom>
        </p:spPr>
        <p:txBody>
          <a:bodyPr wrap="square">
            <a:spAutoFit/>
          </a:bodyPr>
          <a:lstStyle/>
          <a:p>
            <a:pPr indent="540000"/>
            <a:r>
              <a:rPr lang="kk-KZ" b="1" dirty="0">
                <a:latin typeface="Times New Roman" panose="02020603050405020304" pitchFamily="18" charset="0"/>
                <a:cs typeface="Times New Roman" panose="02020603050405020304" pitchFamily="18" charset="0"/>
              </a:rPr>
              <a:t>3 ЖОЛ ЖАМЫЛҒЫЛАРЫ</a:t>
            </a:r>
            <a:endParaRPr lang="ru-RU" b="1"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3.1 Жол жамылғысын құрастыру</a:t>
            </a:r>
            <a:endParaRPr lang="ru-RU" dirty="0">
              <a:latin typeface="Times New Roman" panose="02020603050405020304" pitchFamily="18" charset="0"/>
              <a:cs typeface="Times New Roman" panose="02020603050405020304" pitchFamily="18" charset="0"/>
            </a:endParaRPr>
          </a:p>
          <a:p>
            <a:pPr indent="540000"/>
            <a:r>
              <a:rPr lang="kk-KZ" dirty="0">
                <a:latin typeface="Times New Roman" panose="02020603050405020304" pitchFamily="18" charset="0"/>
                <a:cs typeface="Times New Roman" panose="02020603050405020304" pitchFamily="18" charset="0"/>
              </a:rPr>
              <a:t>3.2 Құрылымдық қабаттардың сипаттамасы </a:t>
            </a:r>
            <a:endParaRPr lang="kk-KZ" dirty="0" smtClean="0">
              <a:latin typeface="Times New Roman" panose="02020603050405020304" pitchFamily="18" charset="0"/>
              <a:cs typeface="Times New Roman" panose="02020603050405020304" pitchFamily="18" charset="0"/>
            </a:endParaRPr>
          </a:p>
          <a:p>
            <a:pPr indent="540000"/>
            <a:r>
              <a:rPr lang="ru-RU" dirty="0">
                <a:latin typeface="Times New Roman" panose="02020603050405020304" pitchFamily="18" charset="0"/>
                <a:ea typeface="Calibri" panose="020F0502020204030204" pitchFamily="34" charset="0"/>
                <a:cs typeface="Times New Roman" panose="02020603050405020304" pitchFamily="18" charset="0"/>
              </a:rPr>
              <a:t>3.3 </a:t>
            </a:r>
            <a:r>
              <a:rPr lang="ru-RU" dirty="0" err="1">
                <a:latin typeface="Times New Roman" panose="02020603050405020304" pitchFamily="18" charset="0"/>
                <a:ea typeface="Calibri" panose="020F0502020204030204" pitchFamily="34" charset="0"/>
                <a:cs typeface="Times New Roman" panose="02020603050405020304" pitchFamily="18" charset="0"/>
              </a:rPr>
              <a:t>Жол</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жамылғыларын</a:t>
            </a:r>
            <a:r>
              <a:rPr lang="ru-RU" dirty="0">
                <a:latin typeface="Times New Roman" panose="02020603050405020304" pitchFamily="18" charset="0"/>
                <a:ea typeface="Calibri" panose="020F0502020204030204" pitchFamily="34" charset="0"/>
                <a:cs typeface="Times New Roman" panose="02020603050405020304" pitchFamily="18" charset="0"/>
              </a:rPr>
              <a:t> салу </a:t>
            </a:r>
            <a:r>
              <a:rPr lang="ru-RU" dirty="0" err="1">
                <a:latin typeface="Times New Roman" panose="02020603050405020304" pitchFamily="18" charset="0"/>
                <a:ea typeface="Calibri" panose="020F0502020204030204" pitchFamily="34" charset="0"/>
                <a:cs typeface="Times New Roman" panose="02020603050405020304" pitchFamily="18" charset="0"/>
              </a:rPr>
              <a:t>кезінде</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жұмыс</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көлемін</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және</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материалдарға</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қажеттілікті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есептеу</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Прямоугольник 1"/>
          <p:cNvSpPr/>
          <p:nvPr/>
        </p:nvSpPr>
        <p:spPr>
          <a:xfrm>
            <a:off x="789708" y="1962645"/>
            <a:ext cx="7861592" cy="2166875"/>
          </a:xfrm>
          <a:prstGeom prst="rect">
            <a:avLst/>
          </a:prstGeom>
        </p:spPr>
        <p:txBody>
          <a:bodyPr wrap="square">
            <a:spAutoFit/>
          </a:bodyPr>
          <a:lstStyle/>
          <a:p>
            <a:pPr indent="450215" algn="just">
              <a:lnSpc>
                <a:spcPct val="107000"/>
              </a:lnSpc>
              <a:spcAft>
                <a:spcPts val="0"/>
              </a:spcAft>
            </a:pPr>
            <a:r>
              <a:rPr lang="ru-RU" b="1" dirty="0">
                <a:latin typeface="Times New Roman" panose="02020603050405020304" pitchFamily="18" charset="0"/>
                <a:ea typeface="Calibri" panose="020F0502020204030204" pitchFamily="34" charset="0"/>
                <a:cs typeface="Times New Roman" panose="02020603050405020304" pitchFamily="18" charset="0"/>
              </a:rPr>
              <a:t>3.1 </a:t>
            </a:r>
            <a:r>
              <a:rPr lang="kk-KZ" b="1" dirty="0">
                <a:latin typeface="Times New Roman" panose="02020603050405020304" pitchFamily="18" charset="0"/>
                <a:cs typeface="Times New Roman" panose="02020603050405020304" pitchFamily="18" charset="0"/>
              </a:rPr>
              <a:t>Жол жамылғысын құрастыру</a:t>
            </a:r>
            <a:endParaRPr lang="ru-RU"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dirty="0" err="1">
                <a:latin typeface="Times New Roman" panose="02020603050405020304" pitchFamily="18" charset="0"/>
                <a:cs typeface="Times New Roman" panose="02020603050405020304" pitchFamily="18" charset="0"/>
              </a:rPr>
              <a:t>Бөлімде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жол-құрылыс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материалдарын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жеткізу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көздерін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орналастырумен</a:t>
            </a:r>
            <a:r>
              <a:rPr lang="ru-RU" dirty="0">
                <a:latin typeface="Times New Roman" panose="02020603050405020304" pitchFamily="18" charset="0"/>
                <a:cs typeface="Times New Roman" panose="02020603050405020304" pitchFamily="18" charset="0"/>
              </a:rPr>
              <a:t> автомобиль жолының </a:t>
            </a:r>
            <a:r>
              <a:rPr lang="ru-RU" dirty="0" err="1">
                <a:latin typeface="Times New Roman" panose="02020603050405020304" pitchFamily="18" charset="0"/>
                <a:cs typeface="Times New Roman" panose="02020603050405020304" pitchFamily="18" charset="0"/>
              </a:rPr>
              <a:t>сызбасы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келтіріледі</a:t>
            </a:r>
            <a:r>
              <a:rPr lang="ru-RU" dirty="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3.1.2 - </a:t>
            </a:r>
            <a:r>
              <a:rPr lang="ru-RU" b="1" dirty="0" err="1">
                <a:latin typeface="Times New Roman" panose="02020603050405020304" pitchFamily="18" charset="0"/>
                <a:cs typeface="Times New Roman" panose="02020603050405020304" pitchFamily="18" charset="0"/>
              </a:rPr>
              <a:t>сурет</a:t>
            </a:r>
            <a:r>
              <a:rPr lang="ru-RU" dirty="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3.1.1-суретте </a:t>
            </a:r>
            <a:r>
              <a:rPr lang="ru-RU" dirty="0" err="1">
                <a:latin typeface="Times New Roman" panose="02020603050405020304" pitchFamily="18" charset="0"/>
                <a:cs typeface="Times New Roman" panose="02020603050405020304" pitchFamily="18" charset="0"/>
              </a:rPr>
              <a:t>пайдаланылатын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материалдың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атауы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әрбір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конструкциялық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қабаттың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қалыңдығы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көрсетіле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отырып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жамылғысының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конструкциясы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келтіріледі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жамылғысының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конструкциясының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мысалы</a:t>
            </a:r>
            <a:r>
              <a:rPr lang="ru-RU" dirty="0">
                <a:latin typeface="Times New Roman" panose="02020603050405020304" pitchFamily="18" charset="0"/>
                <a:cs typeface="Times New Roman" panose="02020603050405020304" pitchFamily="18" charset="0"/>
              </a:rPr>
              <a:t> 3.1.1 - </a:t>
            </a:r>
            <a:r>
              <a:rPr lang="ru-RU" dirty="0" err="1">
                <a:latin typeface="Times New Roman" panose="02020603050405020304" pitchFamily="18" charset="0"/>
                <a:cs typeface="Times New Roman" panose="02020603050405020304" pitchFamily="18" charset="0"/>
              </a:rPr>
              <a:t>суретте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көрсетілген</a:t>
            </a:r>
            <a:r>
              <a:rPr lang="ru-RU" dirty="0">
                <a:latin typeface="Times New Roman" panose="02020603050405020304" pitchFamily="18" charset="0"/>
                <a:cs typeface="Times New Roman" panose="02020603050405020304" pitchFamily="18" charset="0"/>
              </a:rPr>
              <a:t>.</a:t>
            </a:r>
            <a:endParaRPr lang="ru-RU" sz="1600" b="1"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Рисунок 5" descr="Конструктивная схема покрытия и основания"/>
          <p:cNvPicPr/>
          <p:nvPr/>
        </p:nvPicPr>
        <p:blipFill>
          <a:blip r:embed="rId2">
            <a:extLst>
              <a:ext uri="{28A0092B-C50C-407E-A947-70E740481C1C}">
                <a14:useLocalDpi xmlns:a14="http://schemas.microsoft.com/office/drawing/2010/main" val="0"/>
              </a:ext>
            </a:extLst>
          </a:blip>
          <a:srcRect/>
          <a:stretch>
            <a:fillRect/>
          </a:stretch>
        </p:blipFill>
        <p:spPr bwMode="auto">
          <a:xfrm>
            <a:off x="2305482" y="4129520"/>
            <a:ext cx="5114925" cy="2533650"/>
          </a:xfrm>
          <a:prstGeom prst="rect">
            <a:avLst/>
          </a:prstGeom>
          <a:noFill/>
          <a:ln>
            <a:noFill/>
          </a:ln>
        </p:spPr>
      </p:pic>
    </p:spTree>
    <p:extLst>
      <p:ext uri="{BB962C8B-B14F-4D97-AF65-F5344CB8AC3E}">
        <p14:creationId xmlns:p14="http://schemas.microsoft.com/office/powerpoint/2010/main" val="990360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45672" y="5710490"/>
            <a:ext cx="5888182" cy="646331"/>
          </a:xfrm>
          <a:prstGeom prst="rect">
            <a:avLst/>
          </a:prstGeom>
        </p:spPr>
        <p:txBody>
          <a:bodyPr wrap="square">
            <a:spAutoFit/>
          </a:bodyPr>
          <a:lstStyle/>
          <a:p>
            <a:r>
              <a:rPr lang="ru-RU" dirty="0" smtClean="0">
                <a:latin typeface="Times New Roman" panose="02020603050405020304" pitchFamily="18" charset="0"/>
                <a:ea typeface="Calibri" panose="020F0502020204030204" pitchFamily="34" charset="0"/>
              </a:rPr>
              <a:t>3.1.1 </a:t>
            </a:r>
            <a:r>
              <a:rPr lang="ru-RU" dirty="0">
                <a:latin typeface="Times New Roman" panose="02020603050405020304" pitchFamily="18" charset="0"/>
                <a:ea typeface="Calibri" panose="020F0502020204030204" pitchFamily="34" charset="0"/>
              </a:rPr>
              <a:t>– </a:t>
            </a:r>
            <a:r>
              <a:rPr lang="ru-RU" dirty="0" err="1" smtClean="0">
                <a:latin typeface="Times New Roman" panose="02020603050405020304" pitchFamily="18" charset="0"/>
                <a:ea typeface="Calibri" panose="020F0502020204030204" pitchFamily="34" charset="0"/>
              </a:rPr>
              <a:t>сурет</a:t>
            </a:r>
            <a:r>
              <a:rPr lang="ru-RU" dirty="0" smtClean="0">
                <a:latin typeface="Times New Roman" panose="02020603050405020304" pitchFamily="18" charset="0"/>
                <a:ea typeface="Calibri" panose="020F0502020204030204" pitchFamily="34" charset="0"/>
              </a:rPr>
              <a:t> – </a:t>
            </a:r>
            <a:r>
              <a:rPr lang="ru-RU" dirty="0" err="1" smtClean="0">
                <a:latin typeface="Times New Roman" panose="02020603050405020304" pitchFamily="18" charset="0"/>
                <a:ea typeface="Calibri" panose="020F0502020204030204" pitchFamily="34" charset="0"/>
              </a:rPr>
              <a:t>Жол</a:t>
            </a:r>
            <a:r>
              <a:rPr lang="ru-RU" dirty="0" smtClean="0">
                <a:latin typeface="Times New Roman" panose="02020603050405020304" pitchFamily="18" charset="0"/>
                <a:ea typeface="Calibri" panose="020F0502020204030204" pitchFamily="34" charset="0"/>
              </a:rPr>
              <a:t> </a:t>
            </a:r>
            <a:r>
              <a:rPr lang="ru-RU" dirty="0" err="1" smtClean="0">
                <a:latin typeface="Times New Roman" panose="02020603050405020304" pitchFamily="18" charset="0"/>
                <a:ea typeface="Calibri" panose="020F0502020204030204" pitchFamily="34" charset="0"/>
              </a:rPr>
              <a:t>жамылғысының</a:t>
            </a:r>
            <a:r>
              <a:rPr lang="ru-RU" dirty="0" smtClean="0">
                <a:latin typeface="Times New Roman" panose="02020603050405020304" pitchFamily="18" charset="0"/>
                <a:ea typeface="Calibri" panose="020F0502020204030204" pitchFamily="34" charset="0"/>
              </a:rPr>
              <a:t> </a:t>
            </a:r>
            <a:r>
              <a:rPr lang="ru-RU" dirty="0" err="1" smtClean="0">
                <a:latin typeface="Times New Roman" panose="02020603050405020304" pitchFamily="18" charset="0"/>
                <a:ea typeface="Calibri" panose="020F0502020204030204" pitchFamily="34" charset="0"/>
              </a:rPr>
              <a:t>конструкциясы</a:t>
            </a:r>
            <a:r>
              <a:rPr lang="ru-RU" dirty="0" smtClean="0">
                <a:latin typeface="Times New Roman" panose="02020603050405020304" pitchFamily="18" charset="0"/>
                <a:ea typeface="Calibri" panose="020F0502020204030204" pitchFamily="34" charset="0"/>
              </a:rPr>
              <a:t> </a:t>
            </a:r>
            <a:r>
              <a:rPr lang="ru-RU" b="1" dirty="0" smtClean="0">
                <a:latin typeface="Times New Roman" panose="02020603050405020304" pitchFamily="18" charset="0"/>
                <a:ea typeface="Calibri" panose="020F0502020204030204" pitchFamily="34" charset="0"/>
              </a:rPr>
              <a:t>(МЫСАЛ)</a:t>
            </a:r>
            <a:endParaRPr lang="ru-RU" b="1" dirty="0"/>
          </a:p>
        </p:txBody>
      </p:sp>
      <p:pic>
        <p:nvPicPr>
          <p:cNvPr id="1026" name="Picture 2" descr="Картинки по запросу &quot;конструктивные слои переходного типа дорожной одежды&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719" y="401782"/>
            <a:ext cx="6899031"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339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607435" y="233362"/>
            <a:ext cx="4975947" cy="6179632"/>
          </a:xfrm>
          <a:prstGeom prst="rect">
            <a:avLst/>
          </a:prstGeom>
        </p:spPr>
      </p:pic>
      <p:sp>
        <p:nvSpPr>
          <p:cNvPr id="5" name="Прямоугольник 4"/>
          <p:cNvSpPr/>
          <p:nvPr/>
        </p:nvSpPr>
        <p:spPr>
          <a:xfrm>
            <a:off x="5749637" y="1540316"/>
            <a:ext cx="3214254" cy="1477328"/>
          </a:xfrm>
          <a:prstGeom prst="rect">
            <a:avLst/>
          </a:prstGeom>
        </p:spPr>
        <p:txBody>
          <a:bodyPr wrap="square">
            <a:spAutoFit/>
          </a:bodyPr>
          <a:lstStyle/>
          <a:p>
            <a:r>
              <a:rPr lang="ru-RU" dirty="0" smtClean="0">
                <a:latin typeface="Times New Roman" panose="02020603050405020304" pitchFamily="18" charset="0"/>
                <a:ea typeface="Times New Roman" panose="02020603050405020304" pitchFamily="18" charset="0"/>
              </a:rPr>
              <a:t>3.1.2 </a:t>
            </a:r>
            <a:r>
              <a:rPr lang="ru-RU" dirty="0">
                <a:latin typeface="Times New Roman" panose="02020603050405020304" pitchFamily="18" charset="0"/>
                <a:ea typeface="Times New Roman" panose="02020603050405020304" pitchFamily="18" charset="0"/>
              </a:rPr>
              <a:t>– Автомобиль жолының </a:t>
            </a:r>
            <a:r>
              <a:rPr lang="ru-RU" dirty="0" err="1">
                <a:latin typeface="Times New Roman" panose="02020603050405020304" pitchFamily="18" charset="0"/>
                <a:ea typeface="Times New Roman" panose="02020603050405020304" pitchFamily="18" charset="0"/>
              </a:rPr>
              <a:t>және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жол-құрылыс</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материалдарын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жеткізу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көздерін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орналастырудың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жалпы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схемасы</a:t>
            </a:r>
            <a:endParaRPr lang="ru-RU" dirty="0"/>
          </a:p>
        </p:txBody>
      </p:sp>
    </p:spTree>
    <p:extLst>
      <p:ext uri="{BB962C8B-B14F-4D97-AF65-F5344CB8AC3E}">
        <p14:creationId xmlns:p14="http://schemas.microsoft.com/office/powerpoint/2010/main" val="1637023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120130" y="983673"/>
            <a:ext cx="7059194" cy="4059381"/>
          </a:xfrm>
          <a:prstGeom prst="rect">
            <a:avLst/>
          </a:prstGeom>
        </p:spPr>
      </p:pic>
    </p:spTree>
    <p:extLst>
      <p:ext uri="{BB962C8B-B14F-4D97-AF65-F5344CB8AC3E}">
        <p14:creationId xmlns:p14="http://schemas.microsoft.com/office/powerpoint/2010/main" val="3293744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67851" y="639680"/>
            <a:ext cx="5409494" cy="400110"/>
          </a:xfrm>
          <a:prstGeom prst="rect">
            <a:avLst/>
          </a:prstGeom>
        </p:spPr>
        <p:txBody>
          <a:bodyPr wrap="none">
            <a:spAutoFit/>
          </a:bodyPr>
          <a:lstStyle/>
          <a:p>
            <a:r>
              <a:rPr lang="ru-RU" sz="2000" b="1" dirty="0">
                <a:latin typeface="Times New Roman" panose="02020603050405020304" pitchFamily="18" charset="0"/>
                <a:ea typeface="Calibri" panose="020F0502020204030204" pitchFamily="34" charset="0"/>
                <a:cs typeface="Times New Roman" panose="02020603050405020304" pitchFamily="18" charset="0"/>
              </a:rPr>
              <a:t>3.2 </a:t>
            </a:r>
            <a:r>
              <a:rPr lang="kk-KZ" sz="2000" b="1" dirty="0">
                <a:latin typeface="Times New Roman" panose="02020603050405020304" pitchFamily="18" charset="0"/>
                <a:cs typeface="Times New Roman" panose="02020603050405020304" pitchFamily="18" charset="0"/>
              </a:rPr>
              <a:t>Құрылымдық қабаттардың сипаттамасы</a:t>
            </a:r>
            <a:endParaRPr lang="ru-RU" sz="2000"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401781" y="1039790"/>
            <a:ext cx="8451273" cy="5232202"/>
          </a:xfrm>
          <a:prstGeom prst="rect">
            <a:avLst/>
          </a:prstGeom>
        </p:spPr>
        <p:txBody>
          <a:bodyPr wrap="square">
            <a:spAutoFit/>
          </a:bodyPr>
          <a:lstStyle/>
          <a:p>
            <a:pPr indent="450215" algn="just">
              <a:lnSpc>
                <a:spcPct val="107000"/>
              </a:lnSpc>
              <a:spcAft>
                <a:spcPts val="0"/>
              </a:spcAft>
            </a:pPr>
            <a:r>
              <a:rPr lang="kk-KZ"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Жол жамылғысының қосымша қабаттары – жол жамылғысы негізі мен үйінді топырағы арасындағы қабаттар. Негіздің қосымша қабаттары аяздан қорғайтын, құрғататын және жылу оқшаулағыш функцияларды орындайды.</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kk-KZ"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Дренаж қабаттары үшін ең көп таралған материал – құм. Құм неғұрлым үлкен болса және онда шаң-саз бөлшектері аз болса, оның сүзу және дренаж қасиеттері соғұрлым жоғары болады. Құрғату қабаттары үшін қолданылатын құмдардың сүзу коэффициенті кемінде 3 м/тәулік болуы қажет.</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indent="450215" algn="just">
              <a:spcAft>
                <a:spcPts val="0"/>
              </a:spcAft>
            </a:pPr>
            <a:r>
              <a:rPr lang="kk-KZ"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Төселетін қабатты орнату үшін құмның өлшемі 5 мм-ге дейін және ірілік модулі 1,8-ден төмен болмауы тиіс. Құм түйірлерінің нақты тығыздығы 2000-2600 кг/м</a:t>
            </a:r>
            <a:r>
              <a:rPr lang="kk-KZ" sz="2000" baseline="30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a:t>
            </a:r>
            <a:r>
              <a:rPr lang="kk-KZ"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аралығында болуы керек.</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07000"/>
              </a:lnSpc>
              <a:spcAft>
                <a:spcPts val="0"/>
              </a:spcAft>
            </a:pPr>
            <a:r>
              <a:rPr lang="kk-KZ"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Құмның дәнділік құрамы МЕМСТ 8736-93* талаптарына сәйкес келуі керек.</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r>
              <a:rPr lang="kk-KZ"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kk-KZ" sz="20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Құмдағы </a:t>
            </a:r>
            <a:r>
              <a:rPr lang="kk-KZ"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шаң бөлшектерінің құрамы массасы бойынша 5% - дан аспауы тиіс, құмның су сіңіру шамасы массасы бойынша 6% - дан аспауы тиіс. Құрамында саздың болуына жол берілмейді.</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1542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68036" y="308515"/>
            <a:ext cx="8063346" cy="6549485"/>
          </a:xfrm>
          <a:prstGeom prst="rect">
            <a:avLst/>
          </a:prstGeom>
        </p:spPr>
        <p:txBody>
          <a:bodyPr wrap="square">
            <a:spAutoFit/>
          </a:bodyPr>
          <a:lstStyle/>
          <a:p>
            <a:pPr indent="450215" algn="just">
              <a:lnSpc>
                <a:spcPct val="107000"/>
              </a:lnSpc>
              <a:spcAft>
                <a:spcPts val="0"/>
              </a:spcAft>
            </a:pPr>
            <a:r>
              <a:rPr lang="kk-KZ"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Құм құрамында компоненттер мен қоспалар болмауы керек:</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күкірт</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сульфидтер</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массасы</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бойынша 1% - дан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артық</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емес</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слюда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салмағы</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бойынша 2% - дан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артық</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емес</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көмір</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және</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ағаш</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қалдықтарының</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массасы</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бойынша 1% - дан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артық</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емес</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асбесттің</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бос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талшықтарының</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массасы</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бойынша 0,25% - дан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артық</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емес</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кірпіш</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шыны</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шатыр</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материалы, картон, арматура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және</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басқа</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да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құрылыс</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қоқыстары</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sz="2000" u="sng"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Құмды</a:t>
            </a:r>
            <a:r>
              <a:rPr lang="ru-RU" sz="20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u="sng"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қосымша</a:t>
            </a:r>
            <a:r>
              <a:rPr lang="ru-RU" sz="20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u="sng"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қабат</a:t>
            </a:r>
            <a:r>
              <a:rPr lang="ru-RU" sz="20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u="sng"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ұсақ</a:t>
            </a:r>
            <a:r>
              <a:rPr lang="ru-RU" sz="20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u="sng"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құмнан</a:t>
            </a:r>
            <a:r>
              <a:rPr lang="ru-RU" sz="20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u="sng"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тұрады</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Орташа</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қалыңдығы</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шамамен</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0,37 м.</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sz="2000" b="1" u="sng"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Жол</a:t>
            </a:r>
            <a:r>
              <a:rPr lang="ru-RU" sz="2000" b="1"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u="sng"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жамылғысы</a:t>
            </a:r>
            <a:r>
              <a:rPr lang="ru-RU" sz="2000" b="1"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u="sng"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негізінің</a:t>
            </a:r>
            <a:r>
              <a:rPr lang="ru-RU" sz="2000" b="1"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u="sng"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төменгі</a:t>
            </a:r>
            <a:r>
              <a:rPr lang="ru-RU" sz="2000" b="1"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u="sng"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қабаты</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күлмен</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нығайтылған</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құм-малтатас</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қоспасынан</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тұрады</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ПГС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негізінің</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қалыңдығы</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0,16 м. </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Малтатас-құм</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қоспасында</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40%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малтатас</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және</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60% </a:t>
            </a:r>
            <a:r>
              <a:rPr lang="ru-RU"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құм</a:t>
            </a:r>
            <a:r>
              <a:rPr lang="ru-RU"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бар.</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r>
              <a:rPr lang="ru-RU" sz="2000" dirty="0" err="1">
                <a:latin typeface="Times New Roman" panose="02020603050405020304" pitchFamily="18" charset="0"/>
                <a:ea typeface="Calibri" panose="020F0502020204030204" pitchFamily="34" charset="0"/>
                <a:cs typeface="Times New Roman" panose="02020603050405020304" pitchFamily="18" charset="0"/>
              </a:rPr>
              <a:t>Жол</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жамылғылары</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негіздерінің</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қосымша</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қабаттарын</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орнату</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үшін</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нормативтік</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құжаттың</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талаптарын</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қанағаттандыратын</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жанғыш</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заттардың</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төмен</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құрамына</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сәйкес</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келетін</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қыздыру</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кезінде</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салмақ</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жоғалту</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шамасымен</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дәндік</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құрамы</a:t>
            </a:r>
            <a:r>
              <a:rPr lang="ru-RU" sz="2000" dirty="0">
                <a:latin typeface="Times New Roman" panose="02020603050405020304" pitchFamily="18" charset="0"/>
                <a:ea typeface="Calibri" panose="020F0502020204030204" pitchFamily="34" charset="0"/>
                <a:cs typeface="Times New Roman" panose="02020603050405020304" pitchFamily="18" charset="0"/>
              </a:rPr>
              <a:t> бойынша КҚҚ-</a:t>
            </a:r>
            <a:r>
              <a:rPr lang="ru-RU" sz="2000" dirty="0" err="1">
                <a:latin typeface="Times New Roman" panose="02020603050405020304" pitchFamily="18" charset="0"/>
                <a:ea typeface="Calibri" panose="020F0502020204030204" pitchFamily="34" charset="0"/>
                <a:cs typeface="Times New Roman" panose="02020603050405020304" pitchFamily="18" charset="0"/>
              </a:rPr>
              <a:t>ның</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барлық</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түрлері</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жарамды</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Ірі</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дәнділі</a:t>
            </a:r>
            <a:r>
              <a:rPr lang="ru-RU" sz="2000" dirty="0">
                <a:latin typeface="Times New Roman" panose="02020603050405020304" pitchFamily="18" charset="0"/>
                <a:ea typeface="Calibri" panose="020F0502020204030204" pitchFamily="34" charset="0"/>
                <a:cs typeface="Times New Roman" panose="02020603050405020304" pitchFamily="18" charset="0"/>
              </a:rPr>
              <a:t> (І)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және</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орташа</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дәнділі</a:t>
            </a:r>
            <a:r>
              <a:rPr lang="ru-RU" sz="2000" dirty="0">
                <a:latin typeface="Times New Roman" panose="02020603050405020304" pitchFamily="18" charset="0"/>
                <a:ea typeface="Calibri" panose="020F0502020204030204" pitchFamily="34" charset="0"/>
                <a:cs typeface="Times New Roman" panose="02020603050405020304" pitchFamily="18" charset="0"/>
              </a:rPr>
              <a:t> (О) ЗШС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ең</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көп</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дәрежеде</a:t>
            </a:r>
            <a:r>
              <a:rPr lang="ru-RU" sz="2000" dirty="0">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latin typeface="Times New Roman" panose="02020603050405020304" pitchFamily="18" charset="0"/>
                <a:ea typeface="Calibri" panose="020F0502020204030204" pitchFamily="34" charset="0"/>
                <a:cs typeface="Times New Roman" panose="02020603050405020304" pitchFamily="18" charset="0"/>
              </a:rPr>
              <a:t>жарамды</a:t>
            </a:r>
            <a:r>
              <a:rPr lang="ru-RU" sz="2000" dirty="0">
                <a:latin typeface="Times New Roman" panose="02020603050405020304" pitchFamily="18" charset="0"/>
                <a:ea typeface="Calibri" panose="020F0502020204030204" pitchFamily="34"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1942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87927" y="293983"/>
            <a:ext cx="8326582" cy="1851148"/>
          </a:xfrm>
          <a:prstGeom prst="rect">
            <a:avLst/>
          </a:prstGeom>
        </p:spPr>
        <p:txBody>
          <a:bodyPr wrap="square">
            <a:spAutoFit/>
          </a:bodyPr>
          <a:lstStyle/>
          <a:p>
            <a:pPr indent="450215" algn="just">
              <a:lnSpc>
                <a:spcPct val="107000"/>
              </a:lnSpc>
              <a:spcAft>
                <a:spcPts val="0"/>
              </a:spcAft>
            </a:pPr>
            <a:r>
              <a:rPr lang="kk-KZ" b="1"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Жол жамылғысы төсемесінің жоғарғы қабаты</a:t>
            </a:r>
            <a:r>
              <a:rPr lang="kk-KZ"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қалыңдығы 0,07 м асфальтбетонмен ұсынылған. Жол жамылғысының ені 8,0 м-ді құрайды.</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Салынып жатқан жолдың санатына сәйкес біз ұсақ дәнділі ыстық, тығыз асфальтбетонды, Б типті, 1 маркалы, қалыңдығы 0,07 м қабылдаймыз. Асфальтбетонның жоғарғы қабатының сипаттамасы 3.2.1-кестеде келтірілген.</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r>
              <a:rPr lang="kk-KZ" dirty="0">
                <a:latin typeface="Times New Roman" panose="02020603050405020304" pitchFamily="18" charset="0"/>
                <a:ea typeface="Calibri" panose="020F0502020204030204" pitchFamily="34" charset="0"/>
              </a:rPr>
              <a:t>3.2.1 -  кесте - Асфальтбетонның жоғарғы қабатының сипаттамасы</a:t>
            </a:r>
            <a:endParaRPr lang="ru-RU" dirty="0"/>
          </a:p>
        </p:txBody>
      </p:sp>
      <p:pic>
        <p:nvPicPr>
          <p:cNvPr id="5" name="Рисунок 4"/>
          <p:cNvPicPr>
            <a:picLocks noChangeAspect="1"/>
          </p:cNvPicPr>
          <p:nvPr/>
        </p:nvPicPr>
        <p:blipFill>
          <a:blip r:embed="rId2"/>
          <a:stretch>
            <a:fillRect/>
          </a:stretch>
        </p:blipFill>
        <p:spPr>
          <a:xfrm>
            <a:off x="768494" y="2309812"/>
            <a:ext cx="7968652" cy="3800043"/>
          </a:xfrm>
          <a:prstGeom prst="rect">
            <a:avLst/>
          </a:prstGeom>
        </p:spPr>
      </p:pic>
    </p:spTree>
    <p:extLst>
      <p:ext uri="{BB962C8B-B14F-4D97-AF65-F5344CB8AC3E}">
        <p14:creationId xmlns:p14="http://schemas.microsoft.com/office/powerpoint/2010/main" val="640416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11382" y="307263"/>
            <a:ext cx="7827818" cy="646331"/>
          </a:xfrm>
          <a:prstGeom prst="rect">
            <a:avLst/>
          </a:prstGeom>
        </p:spPr>
        <p:txBody>
          <a:bodyPr wrap="square">
            <a:spAutoFit/>
          </a:bodyPr>
          <a:lstStyle/>
          <a:p>
            <a:r>
              <a:rPr lang="ru-RU" b="1" dirty="0">
                <a:latin typeface="Times New Roman" panose="02020603050405020304" pitchFamily="18" charset="0"/>
                <a:ea typeface="Calibri" panose="020F0502020204030204" pitchFamily="34" charset="0"/>
              </a:rPr>
              <a:t>3.3 </a:t>
            </a:r>
            <a:r>
              <a:rPr lang="ru-RU" b="1" dirty="0" err="1">
                <a:latin typeface="Times New Roman" panose="02020603050405020304" pitchFamily="18" charset="0"/>
                <a:ea typeface="Calibri" panose="020F0502020204030204" pitchFamily="34" charset="0"/>
              </a:rPr>
              <a:t>Жол</a:t>
            </a:r>
            <a:r>
              <a:rPr lang="ru-RU" b="1" dirty="0">
                <a:latin typeface="Times New Roman" panose="02020603050405020304" pitchFamily="18" charset="0"/>
                <a:ea typeface="Calibri" panose="020F0502020204030204" pitchFamily="34" charset="0"/>
              </a:rPr>
              <a:t> </a:t>
            </a:r>
            <a:r>
              <a:rPr lang="ru-RU" b="1" dirty="0" err="1">
                <a:latin typeface="Times New Roman" panose="02020603050405020304" pitchFamily="18" charset="0"/>
                <a:ea typeface="Calibri" panose="020F0502020204030204" pitchFamily="34" charset="0"/>
              </a:rPr>
              <a:t>жамылғыларын</a:t>
            </a:r>
            <a:r>
              <a:rPr lang="ru-RU" b="1" dirty="0">
                <a:latin typeface="Times New Roman" panose="02020603050405020304" pitchFamily="18" charset="0"/>
                <a:ea typeface="Calibri" panose="020F0502020204030204" pitchFamily="34" charset="0"/>
              </a:rPr>
              <a:t> салу </a:t>
            </a:r>
            <a:r>
              <a:rPr lang="ru-RU" b="1" dirty="0" err="1">
                <a:latin typeface="Times New Roman" panose="02020603050405020304" pitchFamily="18" charset="0"/>
                <a:ea typeface="Calibri" panose="020F0502020204030204" pitchFamily="34" charset="0"/>
              </a:rPr>
              <a:t>кезінде</a:t>
            </a:r>
            <a:r>
              <a:rPr lang="ru-RU" b="1" dirty="0">
                <a:latin typeface="Times New Roman" panose="02020603050405020304" pitchFamily="18" charset="0"/>
                <a:ea typeface="Calibri" panose="020F0502020204030204" pitchFamily="34" charset="0"/>
              </a:rPr>
              <a:t> </a:t>
            </a:r>
            <a:r>
              <a:rPr lang="ru-RU" b="1" dirty="0" err="1">
                <a:latin typeface="Times New Roman" panose="02020603050405020304" pitchFamily="18" charset="0"/>
                <a:ea typeface="Calibri" panose="020F0502020204030204" pitchFamily="34" charset="0"/>
              </a:rPr>
              <a:t>жұмыс</a:t>
            </a:r>
            <a:r>
              <a:rPr lang="ru-RU" b="1" dirty="0">
                <a:latin typeface="Times New Roman" panose="02020603050405020304" pitchFamily="18" charset="0"/>
                <a:ea typeface="Calibri" panose="020F0502020204030204" pitchFamily="34" charset="0"/>
              </a:rPr>
              <a:t> </a:t>
            </a:r>
            <a:r>
              <a:rPr lang="ru-RU" b="1" dirty="0" err="1">
                <a:latin typeface="Times New Roman" panose="02020603050405020304" pitchFamily="18" charset="0"/>
                <a:ea typeface="Calibri" panose="020F0502020204030204" pitchFamily="34" charset="0"/>
              </a:rPr>
              <a:t>көлемін</a:t>
            </a:r>
            <a:r>
              <a:rPr lang="ru-RU" b="1" dirty="0">
                <a:latin typeface="Times New Roman" panose="02020603050405020304" pitchFamily="18" charset="0"/>
                <a:ea typeface="Calibri" panose="020F0502020204030204" pitchFamily="34" charset="0"/>
              </a:rPr>
              <a:t> </a:t>
            </a:r>
            <a:r>
              <a:rPr lang="ru-RU" b="1" dirty="0" err="1">
                <a:latin typeface="Times New Roman" panose="02020603050405020304" pitchFamily="18" charset="0"/>
                <a:ea typeface="Calibri" panose="020F0502020204030204" pitchFamily="34" charset="0"/>
              </a:rPr>
              <a:t>және</a:t>
            </a:r>
            <a:r>
              <a:rPr lang="ru-RU" b="1" dirty="0">
                <a:latin typeface="Times New Roman" panose="02020603050405020304" pitchFamily="18" charset="0"/>
                <a:ea typeface="Calibri" panose="020F0502020204030204" pitchFamily="34" charset="0"/>
              </a:rPr>
              <a:t> </a:t>
            </a:r>
            <a:r>
              <a:rPr lang="ru-RU" b="1" dirty="0" err="1">
                <a:latin typeface="Times New Roman" panose="02020603050405020304" pitchFamily="18" charset="0"/>
                <a:ea typeface="Calibri" panose="020F0502020204030204" pitchFamily="34" charset="0"/>
              </a:rPr>
              <a:t>материалдарға</a:t>
            </a:r>
            <a:r>
              <a:rPr lang="ru-RU" b="1" dirty="0">
                <a:latin typeface="Times New Roman" panose="02020603050405020304" pitchFamily="18" charset="0"/>
                <a:ea typeface="Calibri" panose="020F0502020204030204" pitchFamily="34" charset="0"/>
              </a:rPr>
              <a:t> </a:t>
            </a:r>
            <a:r>
              <a:rPr lang="ru-RU" b="1" dirty="0" err="1">
                <a:latin typeface="Times New Roman" panose="02020603050405020304" pitchFamily="18" charset="0"/>
                <a:ea typeface="Calibri" panose="020F0502020204030204" pitchFamily="34" charset="0"/>
              </a:rPr>
              <a:t>қажеттілікті</a:t>
            </a:r>
            <a:r>
              <a:rPr lang="ru-RU" b="1" dirty="0">
                <a:latin typeface="Times New Roman" panose="02020603050405020304" pitchFamily="18" charset="0"/>
                <a:ea typeface="Calibri" panose="020F0502020204030204" pitchFamily="34" charset="0"/>
              </a:rPr>
              <a:t> </a:t>
            </a:r>
            <a:r>
              <a:rPr lang="ru-RU" b="1" dirty="0" err="1">
                <a:latin typeface="Times New Roman" panose="02020603050405020304" pitchFamily="18" charset="0"/>
                <a:ea typeface="Calibri" panose="020F0502020204030204" pitchFamily="34" charset="0"/>
              </a:rPr>
              <a:t>есептеу</a:t>
            </a:r>
            <a:endParaRPr lang="ru-RU" dirty="0"/>
          </a:p>
        </p:txBody>
      </p:sp>
      <p:pic>
        <p:nvPicPr>
          <p:cNvPr id="5" name="Рисунок 4" descr="Конструктивная схема покрытия и основания"/>
          <p:cNvPicPr/>
          <p:nvPr/>
        </p:nvPicPr>
        <p:blipFill>
          <a:blip r:embed="rId2">
            <a:extLst>
              <a:ext uri="{28A0092B-C50C-407E-A947-70E740481C1C}">
                <a14:useLocalDpi xmlns:a14="http://schemas.microsoft.com/office/drawing/2010/main" val="0"/>
              </a:ext>
            </a:extLst>
          </a:blip>
          <a:srcRect/>
          <a:stretch>
            <a:fillRect/>
          </a:stretch>
        </p:blipFill>
        <p:spPr bwMode="auto">
          <a:xfrm>
            <a:off x="1335665" y="1768619"/>
            <a:ext cx="6838517" cy="3426836"/>
          </a:xfrm>
          <a:prstGeom prst="rect">
            <a:avLst/>
          </a:prstGeom>
          <a:noFill/>
          <a:ln>
            <a:noFill/>
          </a:ln>
        </p:spPr>
      </p:pic>
    </p:spTree>
    <p:extLst>
      <p:ext uri="{BB962C8B-B14F-4D97-AF65-F5344CB8AC3E}">
        <p14:creationId xmlns:p14="http://schemas.microsoft.com/office/powerpoint/2010/main" val="2262970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517813" y="680171"/>
            <a:ext cx="8349096" cy="5400103"/>
          </a:xfrm>
          <a:prstGeom prst="rect">
            <a:avLst/>
          </a:prstGeom>
        </p:spPr>
      </p:pic>
    </p:spTree>
    <p:extLst>
      <p:ext uri="{BB962C8B-B14F-4D97-AF65-F5344CB8AC3E}">
        <p14:creationId xmlns:p14="http://schemas.microsoft.com/office/powerpoint/2010/main" val="363065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66800" y="528890"/>
            <a:ext cx="7620000" cy="369332"/>
          </a:xfrm>
          <a:prstGeom prst="rect">
            <a:avLst/>
          </a:prstGeom>
        </p:spPr>
        <p:txBody>
          <a:bodyPr wrap="square">
            <a:spAutoFit/>
          </a:bodyPr>
          <a:lstStyle/>
          <a:p>
            <a:r>
              <a:rPr lang="kk-KZ" dirty="0">
                <a:latin typeface="Times New Roman" panose="02020603050405020304" pitchFamily="18" charset="0"/>
                <a:ea typeface="TimesNewRomanPSMT"/>
              </a:rPr>
              <a:t>3.3.1 – кесте – </a:t>
            </a:r>
            <a:r>
              <a:rPr lang="kk-KZ" dirty="0">
                <a:latin typeface="Times New Roman" panose="02020603050405020304" pitchFamily="18" charset="0"/>
                <a:ea typeface="Calibri" panose="020F0502020204030204" pitchFamily="34" charset="0"/>
              </a:rPr>
              <a:t>Құрылымдық қабаттар бойынша жұмыс көлемі</a:t>
            </a:r>
            <a:endParaRPr lang="ru-RU" dirty="0"/>
          </a:p>
        </p:txBody>
      </p:sp>
      <p:pic>
        <p:nvPicPr>
          <p:cNvPr id="5" name="Рисунок 4"/>
          <p:cNvPicPr>
            <a:picLocks noChangeAspect="1"/>
          </p:cNvPicPr>
          <p:nvPr/>
        </p:nvPicPr>
        <p:blipFill>
          <a:blip r:embed="rId2"/>
          <a:stretch>
            <a:fillRect/>
          </a:stretch>
        </p:blipFill>
        <p:spPr>
          <a:xfrm>
            <a:off x="660848" y="1634837"/>
            <a:ext cx="8094122" cy="3713018"/>
          </a:xfrm>
          <a:prstGeom prst="rect">
            <a:avLst/>
          </a:prstGeom>
        </p:spPr>
      </p:pic>
    </p:spTree>
    <p:extLst>
      <p:ext uri="{BB962C8B-B14F-4D97-AF65-F5344CB8AC3E}">
        <p14:creationId xmlns:p14="http://schemas.microsoft.com/office/powerpoint/2010/main" val="1078241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1152536" y="947207"/>
            <a:ext cx="6978361" cy="3378777"/>
          </a:xfrm>
          <a:prstGeom prst="rect">
            <a:avLst/>
          </a:prstGeom>
          <a:noFill/>
          <a:ln>
            <a:noFill/>
          </a:ln>
        </p:spPr>
      </p:pic>
      <p:sp>
        <p:nvSpPr>
          <p:cNvPr id="5" name="Прямоугольник 4"/>
          <p:cNvSpPr/>
          <p:nvPr/>
        </p:nvSpPr>
        <p:spPr>
          <a:xfrm>
            <a:off x="789709" y="4325984"/>
            <a:ext cx="8229600" cy="400110"/>
          </a:xfrm>
          <a:prstGeom prst="rect">
            <a:avLst/>
          </a:prstGeom>
        </p:spPr>
        <p:txBody>
          <a:bodyPr wrap="square">
            <a:spAutoFit/>
          </a:bodyPr>
          <a:lstStyle/>
          <a:p>
            <a:r>
              <a:rPr lang="kk-KZ" sz="2000" spc="-15" dirty="0" smtClean="0">
                <a:latin typeface="Times New Roman" panose="02020603050405020304" pitchFamily="18" charset="0"/>
                <a:ea typeface="Calibri" panose="020F0502020204030204" pitchFamily="34" charset="0"/>
              </a:rPr>
              <a:t>5.1.2</a:t>
            </a:r>
            <a:r>
              <a:rPr lang="ru-RU" sz="2000" spc="-15" dirty="0" smtClean="0">
                <a:latin typeface="Times New Roman" panose="02020603050405020304" pitchFamily="18" charset="0"/>
                <a:ea typeface="Calibri" panose="020F0502020204030204" pitchFamily="34" charset="0"/>
              </a:rPr>
              <a:t> </a:t>
            </a:r>
            <a:r>
              <a:rPr lang="ru-RU" sz="2000" spc="-15" dirty="0">
                <a:latin typeface="Times New Roman" panose="02020603050405020304" pitchFamily="18" charset="0"/>
                <a:ea typeface="Calibri" panose="020F0502020204030204" pitchFamily="34" charset="0"/>
              </a:rPr>
              <a:t>– </a:t>
            </a:r>
            <a:r>
              <a:rPr lang="kk-KZ" sz="2000" spc="-15" dirty="0">
                <a:latin typeface="Times New Roman" panose="02020603050405020304" pitchFamily="18" charset="0"/>
                <a:ea typeface="Calibri" panose="020F0502020204030204" pitchFamily="34" charset="0"/>
              </a:rPr>
              <a:t>сурет – </a:t>
            </a:r>
            <a:r>
              <a:rPr lang="ru-RU" sz="2000" spc="-15" dirty="0" err="1">
                <a:latin typeface="Times New Roman" panose="02020603050405020304" pitchFamily="18" charset="0"/>
                <a:ea typeface="Calibri" panose="020F0502020204030204" pitchFamily="34" charset="0"/>
              </a:rPr>
              <a:t>Карьерлерге</a:t>
            </a:r>
            <a:r>
              <a:rPr lang="ru-RU" sz="2000" spc="-15" dirty="0">
                <a:latin typeface="Times New Roman" panose="02020603050405020304" pitchFamily="18" charset="0"/>
                <a:ea typeface="Calibri" panose="020F0502020204030204" pitchFamily="34" charset="0"/>
              </a:rPr>
              <a:t> </a:t>
            </a:r>
            <a:r>
              <a:rPr lang="ru-RU" sz="2000" spc="-15" dirty="0" err="1">
                <a:latin typeface="Times New Roman" panose="02020603050405020304" pitchFamily="18" charset="0"/>
                <a:ea typeface="Calibri" panose="020F0502020204030204" pitchFamily="34" charset="0"/>
              </a:rPr>
              <a:t>қызмет</a:t>
            </a:r>
            <a:r>
              <a:rPr lang="ru-RU" sz="2000" spc="-15" dirty="0">
                <a:latin typeface="Times New Roman" panose="02020603050405020304" pitchFamily="18" charset="0"/>
                <a:ea typeface="Calibri" panose="020F0502020204030204" pitchFamily="34" charset="0"/>
              </a:rPr>
              <a:t> </a:t>
            </a:r>
            <a:r>
              <a:rPr lang="ru-RU" sz="2000" spc="-15" dirty="0" err="1">
                <a:latin typeface="Times New Roman" panose="02020603050405020304" pitchFamily="18" charset="0"/>
                <a:ea typeface="Calibri" panose="020F0502020204030204" pitchFamily="34" charset="0"/>
              </a:rPr>
              <a:t>көрсету</a:t>
            </a:r>
            <a:r>
              <a:rPr lang="ru-RU" sz="2000" spc="-15" dirty="0">
                <a:latin typeface="Times New Roman" panose="02020603050405020304" pitchFamily="18" charset="0"/>
                <a:ea typeface="Calibri" panose="020F0502020204030204" pitchFamily="34" charset="0"/>
              </a:rPr>
              <a:t> </a:t>
            </a:r>
            <a:r>
              <a:rPr lang="ru-RU" sz="2000" spc="-15" dirty="0" err="1">
                <a:latin typeface="Times New Roman" panose="02020603050405020304" pitchFamily="18" charset="0"/>
                <a:ea typeface="Calibri" panose="020F0502020204030204" pitchFamily="34" charset="0"/>
              </a:rPr>
              <a:t>аймақтарын</a:t>
            </a:r>
            <a:r>
              <a:rPr lang="ru-RU" sz="2000" spc="-15" dirty="0">
                <a:latin typeface="Times New Roman" panose="02020603050405020304" pitchFamily="18" charset="0"/>
                <a:ea typeface="Calibri" panose="020F0502020204030204" pitchFamily="34" charset="0"/>
              </a:rPr>
              <a:t> </a:t>
            </a:r>
            <a:r>
              <a:rPr lang="ru-RU" sz="2000" spc="-15" dirty="0" err="1">
                <a:latin typeface="Times New Roman" panose="02020603050405020304" pitchFamily="18" charset="0"/>
                <a:ea typeface="Calibri" panose="020F0502020204030204" pitchFamily="34" charset="0"/>
              </a:rPr>
              <a:t>есептеу</a:t>
            </a:r>
            <a:r>
              <a:rPr lang="ru-RU" sz="2000" spc="-15" dirty="0">
                <a:latin typeface="Times New Roman" panose="02020603050405020304" pitchFamily="18" charset="0"/>
                <a:ea typeface="Calibri" panose="020F0502020204030204" pitchFamily="34" charset="0"/>
              </a:rPr>
              <a:t> </a:t>
            </a:r>
            <a:r>
              <a:rPr lang="ru-RU" sz="2000" spc="-15" dirty="0" err="1">
                <a:latin typeface="Times New Roman" panose="02020603050405020304" pitchFamily="18" charset="0"/>
                <a:ea typeface="Calibri" panose="020F0502020204030204" pitchFamily="34" charset="0"/>
              </a:rPr>
              <a:t>схемасы</a:t>
            </a:r>
            <a:endParaRPr lang="ru-RU" sz="2000" dirty="0"/>
          </a:p>
        </p:txBody>
      </p:sp>
      <p:pic>
        <p:nvPicPr>
          <p:cNvPr id="6" name="Рисунок 5"/>
          <p:cNvPicPr>
            <a:picLocks noChangeAspect="1"/>
          </p:cNvPicPr>
          <p:nvPr/>
        </p:nvPicPr>
        <p:blipFill>
          <a:blip r:embed="rId3"/>
          <a:stretch>
            <a:fillRect/>
          </a:stretch>
        </p:blipFill>
        <p:spPr>
          <a:xfrm>
            <a:off x="2425438" y="5037191"/>
            <a:ext cx="4432559" cy="1558111"/>
          </a:xfrm>
          <a:prstGeom prst="rect">
            <a:avLst/>
          </a:prstGeom>
        </p:spPr>
      </p:pic>
      <p:sp>
        <p:nvSpPr>
          <p:cNvPr id="2" name="Прямоугольник 1"/>
          <p:cNvSpPr/>
          <p:nvPr/>
        </p:nvSpPr>
        <p:spPr>
          <a:xfrm>
            <a:off x="304800" y="300947"/>
            <a:ext cx="8354291" cy="981423"/>
          </a:xfrm>
          <a:prstGeom prst="rect">
            <a:avLst/>
          </a:prstGeom>
        </p:spPr>
        <p:txBody>
          <a:bodyPr wrap="square">
            <a:spAutoFit/>
          </a:bodyPr>
          <a:lstStyle/>
          <a:p>
            <a:pPr indent="450215" algn="just">
              <a:lnSpc>
                <a:spcPct val="107000"/>
              </a:lnSpc>
              <a:spcAft>
                <a:spcPts val="0"/>
              </a:spcAft>
            </a:pPr>
            <a:r>
              <a:rPr lang="ru-RU" b="1" dirty="0">
                <a:latin typeface="Times New Roman" panose="02020603050405020304" pitchFamily="18" charset="0"/>
                <a:ea typeface="Calibri" panose="020F0502020204030204" pitchFamily="34" charset="0"/>
                <a:cs typeface="Times New Roman" panose="02020603050405020304" pitchFamily="18" charset="0"/>
              </a:rPr>
              <a:t>4 </a:t>
            </a:r>
            <a:r>
              <a:rPr lang="ru-RU" b="1" dirty="0" err="1">
                <a:latin typeface="Times New Roman" panose="02020603050405020304" pitchFamily="18" charset="0"/>
                <a:ea typeface="Calibri" panose="020F0502020204030204" pitchFamily="34" charset="0"/>
                <a:cs typeface="Times New Roman" panose="02020603050405020304" pitchFamily="18" charset="0"/>
              </a:rPr>
              <a:t>Материалдарды</a:t>
            </a:r>
            <a:r>
              <a:rPr lang="ru-RU" b="1" dirty="0">
                <a:latin typeface="Times New Roman" panose="02020603050405020304" pitchFamily="18" charset="0"/>
                <a:ea typeface="Calibri" panose="020F0502020204030204" pitchFamily="34" charset="0"/>
                <a:cs typeface="Times New Roman" panose="02020603050405020304" pitchFamily="18" charset="0"/>
              </a:rPr>
              <a:t> </a:t>
            </a:r>
            <a:r>
              <a:rPr lang="ru-RU" b="1" dirty="0" err="1">
                <a:latin typeface="Times New Roman" panose="02020603050405020304" pitchFamily="18" charset="0"/>
                <a:ea typeface="Calibri" panose="020F0502020204030204" pitchFamily="34" charset="0"/>
                <a:cs typeface="Times New Roman" panose="02020603050405020304" pitchFamily="18" charset="0"/>
              </a:rPr>
              <a:t>тасымалдау</a:t>
            </a:r>
            <a:r>
              <a:rPr lang="ru-RU" b="1" dirty="0">
                <a:latin typeface="Times New Roman" panose="02020603050405020304" pitchFamily="18" charset="0"/>
                <a:ea typeface="Calibri" panose="020F0502020204030204" pitchFamily="34" charset="0"/>
                <a:cs typeface="Times New Roman" panose="02020603050405020304" pitchFamily="18" charset="0"/>
              </a:rPr>
              <a:t> </a:t>
            </a:r>
            <a:r>
              <a:rPr lang="ru-RU" b="1" dirty="0" err="1">
                <a:latin typeface="Times New Roman" panose="02020603050405020304" pitchFamily="18" charset="0"/>
                <a:ea typeface="Calibri" panose="020F0502020204030204" pitchFamily="34" charset="0"/>
                <a:cs typeface="Times New Roman" panose="02020603050405020304" pitchFamily="18" charset="0"/>
              </a:rPr>
              <a:t>қашықтығын</a:t>
            </a:r>
            <a:r>
              <a:rPr lang="ru-RU" b="1" dirty="0">
                <a:latin typeface="Times New Roman" panose="02020603050405020304" pitchFamily="18" charset="0"/>
                <a:ea typeface="Calibri" panose="020F0502020204030204" pitchFamily="34" charset="0"/>
                <a:cs typeface="Times New Roman" panose="02020603050405020304" pitchFamily="18" charset="0"/>
              </a:rPr>
              <a:t> </a:t>
            </a:r>
            <a:r>
              <a:rPr lang="ru-RU" b="1" dirty="0" err="1">
                <a:latin typeface="Times New Roman" panose="02020603050405020304" pitchFamily="18" charset="0"/>
                <a:ea typeface="Calibri" panose="020F0502020204030204" pitchFamily="34" charset="0"/>
                <a:cs typeface="Times New Roman" panose="02020603050405020304" pitchFamily="18" charset="0"/>
              </a:rPr>
              <a:t>және</a:t>
            </a:r>
            <a:r>
              <a:rPr lang="ru-RU" b="1" dirty="0">
                <a:latin typeface="Times New Roman" panose="02020603050405020304" pitchFamily="18" charset="0"/>
                <a:ea typeface="Calibri" panose="020F0502020204030204" pitchFamily="34" charset="0"/>
                <a:cs typeface="Times New Roman" panose="02020603050405020304" pitchFamily="18" charset="0"/>
              </a:rPr>
              <a:t> </a:t>
            </a:r>
            <a:r>
              <a:rPr lang="ru-RU" b="1" dirty="0" err="1">
                <a:latin typeface="Times New Roman" panose="02020603050405020304" pitchFamily="18" charset="0"/>
                <a:ea typeface="Calibri" panose="020F0502020204030204" pitchFamily="34" charset="0"/>
                <a:cs typeface="Times New Roman" panose="02020603050405020304" pitchFamily="18" charset="0"/>
              </a:rPr>
              <a:t>машиналардың</a:t>
            </a:r>
            <a:r>
              <a:rPr lang="ru-RU" b="1" dirty="0">
                <a:latin typeface="Times New Roman" panose="02020603050405020304" pitchFamily="18" charset="0"/>
                <a:ea typeface="Calibri" panose="020F0502020204030204" pitchFamily="34" charset="0"/>
                <a:cs typeface="Times New Roman" panose="02020603050405020304" pitchFamily="18" charset="0"/>
              </a:rPr>
              <a:t> </a:t>
            </a:r>
            <a:r>
              <a:rPr lang="ru-RU" b="1" dirty="0" err="1">
                <a:latin typeface="Times New Roman" panose="02020603050405020304" pitchFamily="18" charset="0"/>
                <a:ea typeface="Calibri" panose="020F0502020204030204" pitchFamily="34" charset="0"/>
                <a:cs typeface="Times New Roman" panose="02020603050405020304" pitchFamily="18" charset="0"/>
              </a:rPr>
              <a:t>жұмыс</a:t>
            </a:r>
            <a:r>
              <a:rPr lang="ru-RU" b="1" dirty="0">
                <a:latin typeface="Times New Roman" panose="02020603050405020304" pitchFamily="18" charset="0"/>
                <a:ea typeface="Calibri" panose="020F0502020204030204" pitchFamily="34" charset="0"/>
                <a:cs typeface="Times New Roman" panose="02020603050405020304" pitchFamily="18" charset="0"/>
              </a:rPr>
              <a:t> </a:t>
            </a:r>
            <a:r>
              <a:rPr lang="ru-RU" b="1" dirty="0" err="1">
                <a:latin typeface="Times New Roman" panose="02020603050405020304" pitchFamily="18" charset="0"/>
                <a:ea typeface="Calibri" panose="020F0502020204030204" pitchFamily="34" charset="0"/>
                <a:cs typeface="Times New Roman" panose="02020603050405020304" pitchFamily="18" charset="0"/>
              </a:rPr>
              <a:t>өнімділігін</a:t>
            </a:r>
            <a:r>
              <a:rPr lang="ru-RU" b="1" dirty="0">
                <a:latin typeface="Times New Roman" panose="02020603050405020304" pitchFamily="18" charset="0"/>
                <a:ea typeface="Calibri" panose="020F0502020204030204" pitchFamily="34" charset="0"/>
                <a:cs typeface="Times New Roman" panose="02020603050405020304" pitchFamily="18" charset="0"/>
              </a:rPr>
              <a:t> </a:t>
            </a:r>
            <a:r>
              <a:rPr lang="ru-RU" b="1" dirty="0" err="1">
                <a:latin typeface="Times New Roman" panose="02020603050405020304" pitchFamily="18" charset="0"/>
                <a:ea typeface="Calibri" panose="020F0502020204030204" pitchFamily="34" charset="0"/>
                <a:cs typeface="Times New Roman" panose="02020603050405020304" pitchFamily="18" charset="0"/>
              </a:rPr>
              <a:t>есептеу</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4.1 Карьерлердің әрекет ету аймақтарын анықтау</a:t>
            </a:r>
            <a:endParaRPr lang="ru-RU"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00015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65272" y="540327"/>
            <a:ext cx="2729346" cy="5636636"/>
          </a:xfrm>
        </p:spPr>
        <p:txBody>
          <a:bodyPr>
            <a:normAutofit fontScale="55000" lnSpcReduction="20000"/>
          </a:bodyPr>
          <a:lstStyle/>
          <a:p>
            <a:pPr marL="0" indent="0">
              <a:lnSpc>
                <a:spcPct val="120000"/>
              </a:lnSpc>
              <a:spcBef>
                <a:spcPts val="0"/>
              </a:spcBef>
              <a:buNone/>
            </a:pPr>
            <a:r>
              <a:rPr lang="kk-KZ" dirty="0">
                <a:latin typeface="Times New Roman" panose="02020603050405020304" pitchFamily="18" charset="0"/>
                <a:cs typeface="Times New Roman" panose="02020603050405020304" pitchFamily="18" charset="0"/>
              </a:rPr>
              <a:t>Графикалық тәсілмен карьерлердің қызмет көрсету аймағын табу үшiн жол мен карьерлерге баратын жолдарды жолдың бiр жағына шығарып, масштабпен сызамыз (5.1.3-сурет). Карьерлерден горизонтқа 45</a:t>
            </a:r>
            <a:r>
              <a:rPr lang="kk-KZ" baseline="30000" dirty="0">
                <a:latin typeface="Times New Roman" panose="02020603050405020304" pitchFamily="18" charset="0"/>
                <a:cs typeface="Times New Roman" panose="02020603050405020304" pitchFamily="18" charset="0"/>
              </a:rPr>
              <a:t>0</a:t>
            </a:r>
            <a:r>
              <a:rPr lang="kk-KZ" dirty="0">
                <a:latin typeface="Times New Roman" panose="02020603050405020304" pitchFamily="18" charset="0"/>
                <a:cs typeface="Times New Roman" panose="02020603050405020304" pitchFamily="18" charset="0"/>
              </a:rPr>
              <a:t>-пен сәуле жүргiзiледi. Көршi карьерлердiң cәулелерi қиылысқан нүктеден жолға проекциялағанда пайда болған нүкте жүк бөлгiш нүкте болып саналады. Осы нүкте екi көршi карьерлерден бiрдей қашықтықта орналасқан. Егер де сәуле көршi карьерге баратын жолды қиатын болса, онда көршi карьердi өндеу экономикалық тұрғыдан қарағанда тиiмciз болып саналады.</a:t>
            </a:r>
            <a:endParaRPr lang="ru-RU" dirty="0">
              <a:latin typeface="Times New Roman" panose="02020603050405020304" pitchFamily="18" charset="0"/>
              <a:cs typeface="Times New Roman" panose="02020603050405020304" pitchFamily="18" charset="0"/>
            </a:endParaRPr>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100878" y="0"/>
            <a:ext cx="5838825" cy="6858000"/>
          </a:xfrm>
          <a:prstGeom prst="rect">
            <a:avLst/>
          </a:prstGeom>
          <a:noFill/>
          <a:ln>
            <a:noFill/>
          </a:ln>
        </p:spPr>
      </p:pic>
    </p:spTree>
    <p:extLst>
      <p:ext uri="{BB962C8B-B14F-4D97-AF65-F5344CB8AC3E}">
        <p14:creationId xmlns:p14="http://schemas.microsoft.com/office/powerpoint/2010/main" val="655428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a:stretch>
            <a:fillRect/>
          </a:stretch>
        </p:blipFill>
        <p:spPr>
          <a:xfrm>
            <a:off x="213014" y="196562"/>
            <a:ext cx="5200650" cy="3333750"/>
          </a:xfrm>
          <a:prstGeom prst="rect">
            <a:avLst/>
          </a:prstGeom>
        </p:spPr>
      </p:pic>
      <p:pic>
        <p:nvPicPr>
          <p:cNvPr id="5" name="Рисунок 4"/>
          <p:cNvPicPr/>
          <p:nvPr/>
        </p:nvPicPr>
        <p:blipFill>
          <a:blip r:embed="rId3"/>
          <a:stretch>
            <a:fillRect/>
          </a:stretch>
        </p:blipFill>
        <p:spPr>
          <a:xfrm>
            <a:off x="5746173" y="72737"/>
            <a:ext cx="3171825" cy="3581400"/>
          </a:xfrm>
          <a:prstGeom prst="rect">
            <a:avLst/>
          </a:prstGeom>
        </p:spPr>
      </p:pic>
      <p:sp>
        <p:nvSpPr>
          <p:cNvPr id="6" name="Прямоугольник 5"/>
          <p:cNvSpPr/>
          <p:nvPr/>
        </p:nvSpPr>
        <p:spPr>
          <a:xfrm>
            <a:off x="429490" y="3654137"/>
            <a:ext cx="8368145" cy="369332"/>
          </a:xfrm>
          <a:prstGeom prst="rect">
            <a:avLst/>
          </a:prstGeom>
        </p:spPr>
        <p:txBody>
          <a:bodyPr wrap="square">
            <a:spAutoFit/>
          </a:bodyPr>
          <a:lstStyle/>
          <a:p>
            <a:r>
              <a:rPr lang="ru-RU" dirty="0" err="1">
                <a:latin typeface="Times New Roman" panose="02020603050405020304" pitchFamily="18" charset="0"/>
                <a:ea typeface="Calibri" panose="020F0502020204030204" pitchFamily="34" charset="0"/>
              </a:rPr>
              <a:t>Карьерден</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материалды</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тасымалдаудың</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орташа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қашықтығын</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анықтау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формуласы</a:t>
            </a:r>
            <a:r>
              <a:rPr lang="ru-RU" dirty="0">
                <a:latin typeface="Times New Roman" panose="02020603050405020304" pitchFamily="18" charset="0"/>
                <a:ea typeface="Calibri" panose="020F0502020204030204" pitchFamily="34" charset="0"/>
              </a:rPr>
              <a:t>:</a:t>
            </a:r>
            <a:endParaRPr lang="ru-RU" dirty="0"/>
          </a:p>
        </p:txBody>
      </p:sp>
      <p:pic>
        <p:nvPicPr>
          <p:cNvPr id="7" name="Рисунок 6"/>
          <p:cNvPicPr>
            <a:picLocks noChangeAspect="1"/>
          </p:cNvPicPr>
          <p:nvPr/>
        </p:nvPicPr>
        <p:blipFill>
          <a:blip r:embed="rId4"/>
          <a:stretch>
            <a:fillRect/>
          </a:stretch>
        </p:blipFill>
        <p:spPr>
          <a:xfrm>
            <a:off x="2479079" y="4147294"/>
            <a:ext cx="3267094" cy="1034306"/>
          </a:xfrm>
          <a:prstGeom prst="rect">
            <a:avLst/>
          </a:prstGeom>
        </p:spPr>
      </p:pic>
      <p:sp>
        <p:nvSpPr>
          <p:cNvPr id="8" name="Прямоугольник 7"/>
          <p:cNvSpPr/>
          <p:nvPr/>
        </p:nvSpPr>
        <p:spPr>
          <a:xfrm>
            <a:off x="-12988" y="5305425"/>
            <a:ext cx="8930986" cy="1277786"/>
          </a:xfrm>
          <a:prstGeom prst="rect">
            <a:avLst/>
          </a:prstGeom>
        </p:spPr>
        <p:txBody>
          <a:bodyPr wrap="square">
            <a:spAutoFit/>
          </a:bodyPr>
          <a:lstStyle/>
          <a:p>
            <a:pPr indent="450215" algn="just">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мұнда: </a:t>
            </a:r>
            <a:r>
              <a:rPr lang="kk-KZ" i="1" dirty="0">
                <a:latin typeface="Times New Roman" panose="02020603050405020304" pitchFamily="18" charset="0"/>
                <a:ea typeface="Calibri" panose="020F0502020204030204" pitchFamily="34" charset="0"/>
                <a:cs typeface="Times New Roman" panose="02020603050405020304" pitchFamily="18" charset="0"/>
              </a:rPr>
              <a:t>L</a:t>
            </a:r>
            <a:r>
              <a:rPr lang="kk-KZ" i="1" baseline="-25000" dirty="0">
                <a:latin typeface="Times New Roman" panose="02020603050405020304" pitchFamily="18" charset="0"/>
                <a:ea typeface="Calibri" panose="020F0502020204030204" pitchFamily="34" charset="0"/>
                <a:cs typeface="Times New Roman" panose="02020603050405020304" pitchFamily="18" charset="0"/>
              </a:rPr>
              <a:t>1</a:t>
            </a:r>
            <a:r>
              <a:rPr lang="kk-KZ" i="1" dirty="0">
                <a:latin typeface="Times New Roman" panose="02020603050405020304" pitchFamily="18" charset="0"/>
                <a:ea typeface="Calibri" panose="020F0502020204030204" pitchFamily="34" charset="0"/>
                <a:cs typeface="Times New Roman" panose="02020603050405020304" pitchFamily="18" charset="0"/>
              </a:rPr>
              <a:t>,</a:t>
            </a:r>
            <a:r>
              <a:rPr lang="kk-KZ" dirty="0">
                <a:latin typeface="Times New Roman" panose="02020603050405020304" pitchFamily="18" charset="0"/>
                <a:ea typeface="Calibri" panose="020F0502020204030204" pitchFamily="34" charset="0"/>
                <a:cs typeface="Times New Roman" panose="02020603050405020304" pitchFamily="18" charset="0"/>
              </a:rPr>
              <a:t>– 1 карьер қызмет көрсететiн жолдың ұзындығы, км.</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r>
              <a:rPr lang="kk-KZ" i="1" dirty="0">
                <a:latin typeface="Times New Roman" panose="02020603050405020304" pitchFamily="18" charset="0"/>
                <a:ea typeface="Calibri" panose="020F0502020204030204" pitchFamily="34" charset="0"/>
                <a:cs typeface="Times New Roman" panose="02020603050405020304" pitchFamily="18" charset="0"/>
              </a:rPr>
              <a:t>l</a:t>
            </a:r>
            <a:r>
              <a:rPr lang="kk-KZ" i="1" baseline="-25000" dirty="0">
                <a:latin typeface="Times New Roman" panose="02020603050405020304" pitchFamily="18" charset="0"/>
                <a:ea typeface="Calibri" panose="020F0502020204030204" pitchFamily="34" charset="0"/>
                <a:cs typeface="Times New Roman" panose="02020603050405020304" pitchFamily="18" charset="0"/>
              </a:rPr>
              <a:t>1</a:t>
            </a:r>
            <a:r>
              <a:rPr lang="kk-KZ" i="1" dirty="0">
                <a:latin typeface="Times New Roman" panose="02020603050405020304" pitchFamily="18" charset="0"/>
                <a:ea typeface="Calibri" panose="020F0502020204030204" pitchFamily="34" charset="0"/>
                <a:cs typeface="Times New Roman" panose="02020603050405020304" pitchFamily="18" charset="0"/>
              </a:rPr>
              <a:t> </a:t>
            </a:r>
            <a:r>
              <a:rPr lang="kk-KZ" dirty="0">
                <a:latin typeface="Times New Roman" panose="02020603050405020304" pitchFamily="18" charset="0"/>
                <a:ea typeface="Calibri" panose="020F0502020204030204" pitchFamily="34" charset="0"/>
                <a:cs typeface="Times New Roman" panose="02020603050405020304" pitchFamily="18" charset="0"/>
              </a:rPr>
              <a:t>жән </a:t>
            </a:r>
            <a:r>
              <a:rPr lang="kk-KZ" i="1" dirty="0">
                <a:latin typeface="Times New Roman" panose="02020603050405020304" pitchFamily="18" charset="0"/>
                <a:ea typeface="Calibri" panose="020F0502020204030204" pitchFamily="34" charset="0"/>
                <a:cs typeface="Times New Roman" panose="02020603050405020304" pitchFamily="18" charset="0"/>
              </a:rPr>
              <a:t>l</a:t>
            </a:r>
            <a:r>
              <a:rPr lang="kk-KZ" i="1" baseline="-25000" dirty="0">
                <a:latin typeface="Times New Roman" panose="02020603050405020304" pitchFamily="18" charset="0"/>
                <a:ea typeface="Calibri" panose="020F0502020204030204" pitchFamily="34" charset="0"/>
                <a:cs typeface="Times New Roman" panose="02020603050405020304" pitchFamily="18" charset="0"/>
              </a:rPr>
              <a:t>2</a:t>
            </a:r>
            <a:r>
              <a:rPr lang="kk-KZ" i="1" dirty="0">
                <a:latin typeface="Times New Roman" panose="02020603050405020304" pitchFamily="18" charset="0"/>
                <a:ea typeface="Calibri" panose="020F0502020204030204" pitchFamily="34" charset="0"/>
                <a:cs typeface="Times New Roman" panose="02020603050405020304" pitchFamily="18" charset="0"/>
              </a:rPr>
              <a:t> </a:t>
            </a:r>
            <a:r>
              <a:rPr lang="kk-KZ" dirty="0">
                <a:latin typeface="Times New Roman" panose="02020603050405020304" pitchFamily="18" charset="0"/>
                <a:ea typeface="Calibri" panose="020F0502020204030204" pitchFamily="34" charset="0"/>
                <a:cs typeface="Times New Roman" panose="02020603050405020304" pitchFamily="18" charset="0"/>
              </a:rPr>
              <a:t>– қарастырылған карьерден оң және сол жағына дейінгі қашықтық, км; </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r>
              <a:rPr lang="kk-KZ" i="1" dirty="0">
                <a:latin typeface="Times New Roman" panose="02020603050405020304" pitchFamily="18" charset="0"/>
                <a:ea typeface="Calibri" panose="020F0502020204030204" pitchFamily="34" charset="0"/>
                <a:cs typeface="Times New Roman" panose="02020603050405020304" pitchFamily="18" charset="0"/>
              </a:rPr>
              <a:t>l</a:t>
            </a:r>
            <a:r>
              <a:rPr lang="kk-KZ" baseline="-25000" dirty="0">
                <a:latin typeface="Times New Roman" panose="02020603050405020304" pitchFamily="18" charset="0"/>
                <a:ea typeface="Calibri" panose="020F0502020204030204" pitchFamily="34" charset="0"/>
                <a:cs typeface="Times New Roman" panose="02020603050405020304" pitchFamily="18" charset="0"/>
              </a:rPr>
              <a:t>0 </a:t>
            </a:r>
            <a:r>
              <a:rPr lang="kk-KZ" dirty="0">
                <a:latin typeface="Times New Roman" panose="02020603050405020304" pitchFamily="18" charset="0"/>
                <a:ea typeface="Calibri" panose="020F0502020204030204" pitchFamily="34" charset="0"/>
                <a:cs typeface="Times New Roman" panose="02020603050405020304" pitchFamily="18" charset="0"/>
              </a:rPr>
              <a:t>– 1-карьерден салынатын жолға дейiнгi арақашықтық,км.</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r>
              <a:rPr lang="kk-KZ" dirty="0" smtClean="0">
                <a:latin typeface="Times New Roman" panose="02020603050405020304" pitchFamily="18" charset="0"/>
                <a:ea typeface="Calibri" panose="020F0502020204030204" pitchFamily="34" charset="0"/>
              </a:rPr>
              <a:t>Осылайша </a:t>
            </a:r>
            <a:r>
              <a:rPr lang="kk-KZ" dirty="0">
                <a:latin typeface="Times New Roman" panose="02020603050405020304" pitchFamily="18" charset="0"/>
                <a:ea typeface="Calibri" panose="020F0502020204030204" pitchFamily="34" charset="0"/>
              </a:rPr>
              <a:t>басқа да карьерлердiң орташа тасымалдау қашықтығын есептейдi.</a:t>
            </a:r>
            <a:endParaRPr lang="ru-RU" dirty="0"/>
          </a:p>
        </p:txBody>
      </p:sp>
    </p:spTree>
    <p:extLst>
      <p:ext uri="{BB962C8B-B14F-4D97-AF65-F5344CB8AC3E}">
        <p14:creationId xmlns:p14="http://schemas.microsoft.com/office/powerpoint/2010/main" val="3689710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48145" y="355926"/>
            <a:ext cx="8021782" cy="375552"/>
          </a:xfrm>
          <a:prstGeom prst="rect">
            <a:avLst/>
          </a:prstGeom>
        </p:spPr>
        <p:txBody>
          <a:bodyPr wrap="square">
            <a:spAutoFit/>
          </a:bodyPr>
          <a:lstStyle/>
          <a:p>
            <a:pPr indent="450215" algn="just">
              <a:lnSpc>
                <a:spcPct val="107000"/>
              </a:lnSpc>
              <a:spcAft>
                <a:spcPts val="0"/>
              </a:spcAft>
            </a:pPr>
            <a:r>
              <a:rPr lang="kk-KZ" b="1" dirty="0">
                <a:latin typeface="Times New Roman" panose="02020603050405020304" pitchFamily="18" charset="0"/>
                <a:cs typeface="Times New Roman" panose="02020603050405020304" pitchFamily="18" charset="0"/>
              </a:rPr>
              <a:t>4.2 Өндірістік кәсіпорынның орналасқан жерін таңдау</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Рисунок 4"/>
          <p:cNvPicPr/>
          <p:nvPr/>
        </p:nvPicPr>
        <p:blipFill>
          <a:blip r:embed="rId2"/>
          <a:stretch>
            <a:fillRect/>
          </a:stretch>
        </p:blipFill>
        <p:spPr>
          <a:xfrm>
            <a:off x="1868632" y="731478"/>
            <a:ext cx="5295900" cy="2657475"/>
          </a:xfrm>
          <a:prstGeom prst="rect">
            <a:avLst/>
          </a:prstGeom>
        </p:spPr>
      </p:pic>
      <p:pic>
        <p:nvPicPr>
          <p:cNvPr id="6" name="Рисунок 5"/>
          <p:cNvPicPr>
            <a:picLocks noChangeAspect="1"/>
          </p:cNvPicPr>
          <p:nvPr/>
        </p:nvPicPr>
        <p:blipFill>
          <a:blip r:embed="rId3"/>
          <a:stretch>
            <a:fillRect/>
          </a:stretch>
        </p:blipFill>
        <p:spPr>
          <a:xfrm>
            <a:off x="1685060" y="3880571"/>
            <a:ext cx="6766213" cy="2815687"/>
          </a:xfrm>
          <a:prstGeom prst="rect">
            <a:avLst/>
          </a:prstGeom>
        </p:spPr>
      </p:pic>
      <p:sp>
        <p:nvSpPr>
          <p:cNvPr id="7" name="Прямоугольник 6"/>
          <p:cNvSpPr/>
          <p:nvPr/>
        </p:nvSpPr>
        <p:spPr>
          <a:xfrm>
            <a:off x="748145" y="3441339"/>
            <a:ext cx="7703128" cy="646331"/>
          </a:xfrm>
          <a:prstGeom prst="rect">
            <a:avLst/>
          </a:prstGeom>
        </p:spPr>
        <p:txBody>
          <a:bodyPr wrap="square">
            <a:spAutoFit/>
          </a:bodyPr>
          <a:lstStyle/>
          <a:p>
            <a:r>
              <a:rPr lang="kk-KZ" dirty="0">
                <a:solidFill>
                  <a:srgbClr val="000000"/>
                </a:solidFill>
                <a:latin typeface="Times New Roman" panose="02020603050405020304" pitchFamily="18" charset="0"/>
                <a:ea typeface="Calibri" panose="020F0502020204030204" pitchFamily="34" charset="0"/>
              </a:rPr>
              <a:t>4.2.1 – сурет – </a:t>
            </a:r>
            <a:r>
              <a:rPr lang="ru-RU" dirty="0" err="1">
                <a:solidFill>
                  <a:srgbClr val="000000"/>
                </a:solidFill>
                <a:latin typeface="Times New Roman" panose="02020603050405020304" pitchFamily="18" charset="0"/>
                <a:ea typeface="Calibri" panose="020F0502020204030204" pitchFamily="34" charset="0"/>
              </a:rPr>
              <a:t>Өндірістік</a:t>
            </a:r>
            <a:r>
              <a:rPr lang="ru-RU" dirty="0">
                <a:solidFill>
                  <a:srgbClr val="000000"/>
                </a:solidFill>
                <a:latin typeface="Times New Roman" panose="02020603050405020304" pitchFamily="18" charset="0"/>
                <a:ea typeface="Calibri" panose="020F0502020204030204" pitchFamily="34" charset="0"/>
              </a:rPr>
              <a:t> </a:t>
            </a:r>
            <a:r>
              <a:rPr lang="ru-RU" dirty="0" err="1">
                <a:solidFill>
                  <a:srgbClr val="000000"/>
                </a:solidFill>
                <a:latin typeface="Times New Roman" panose="02020603050405020304" pitchFamily="18" charset="0"/>
                <a:ea typeface="Calibri" panose="020F0502020204030204" pitchFamily="34" charset="0"/>
              </a:rPr>
              <a:t>кәсіпорынды</a:t>
            </a:r>
            <a:r>
              <a:rPr lang="ru-RU" dirty="0">
                <a:solidFill>
                  <a:srgbClr val="000000"/>
                </a:solidFill>
                <a:latin typeface="Times New Roman" panose="02020603050405020304" pitchFamily="18" charset="0"/>
                <a:ea typeface="Calibri" panose="020F0502020204030204" pitchFamily="34" charset="0"/>
              </a:rPr>
              <a:t> </a:t>
            </a:r>
            <a:r>
              <a:rPr lang="ru-RU" dirty="0" err="1">
                <a:solidFill>
                  <a:srgbClr val="000000"/>
                </a:solidFill>
                <a:latin typeface="Times New Roman" panose="02020603050405020304" pitchFamily="18" charset="0"/>
                <a:ea typeface="Calibri" panose="020F0502020204030204" pitchFamily="34" charset="0"/>
              </a:rPr>
              <a:t>орналастыру</a:t>
            </a:r>
            <a:r>
              <a:rPr lang="ru-RU" dirty="0">
                <a:solidFill>
                  <a:srgbClr val="000000"/>
                </a:solidFill>
                <a:latin typeface="Times New Roman" panose="02020603050405020304" pitchFamily="18" charset="0"/>
                <a:ea typeface="Calibri" panose="020F0502020204030204" pitchFamily="34" charset="0"/>
              </a:rPr>
              <a:t> </a:t>
            </a:r>
            <a:r>
              <a:rPr lang="ru-RU" dirty="0" err="1">
                <a:solidFill>
                  <a:srgbClr val="000000"/>
                </a:solidFill>
                <a:latin typeface="Times New Roman" panose="02020603050405020304" pitchFamily="18" charset="0"/>
                <a:ea typeface="Calibri" panose="020F0502020204030204" pitchFamily="34" charset="0"/>
              </a:rPr>
              <a:t>нұсқаларының</a:t>
            </a:r>
            <a:r>
              <a:rPr lang="ru-RU" dirty="0">
                <a:solidFill>
                  <a:srgbClr val="000000"/>
                </a:solidFill>
                <a:latin typeface="Times New Roman" panose="02020603050405020304" pitchFamily="18" charset="0"/>
                <a:ea typeface="Calibri" panose="020F0502020204030204" pitchFamily="34" charset="0"/>
              </a:rPr>
              <a:t> </a:t>
            </a:r>
            <a:r>
              <a:rPr lang="ru-RU" dirty="0" err="1">
                <a:solidFill>
                  <a:srgbClr val="000000"/>
                </a:solidFill>
                <a:latin typeface="Times New Roman" panose="02020603050405020304" pitchFamily="18" charset="0"/>
                <a:ea typeface="Calibri" panose="020F0502020204030204" pitchFamily="34" charset="0"/>
              </a:rPr>
              <a:t>жоспар-схемасы</a:t>
            </a:r>
            <a:endParaRPr lang="ru-RU" dirty="0"/>
          </a:p>
        </p:txBody>
      </p:sp>
    </p:spTree>
    <p:extLst>
      <p:ext uri="{BB962C8B-B14F-4D97-AF65-F5344CB8AC3E}">
        <p14:creationId xmlns:p14="http://schemas.microsoft.com/office/powerpoint/2010/main" val="4172699834"/>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361</TotalTime>
  <Words>1312</Words>
  <Application>Microsoft Office PowerPoint</Application>
  <PresentationFormat>Экран (4:3)</PresentationFormat>
  <Paragraphs>143</Paragraphs>
  <Slides>27</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27</vt:i4>
      </vt:variant>
    </vt:vector>
  </HeadingPairs>
  <TitlesOfParts>
    <vt:vector size="36" baseType="lpstr">
      <vt:lpstr>Arial</vt:lpstr>
      <vt:lpstr>Calibri</vt:lpstr>
      <vt:lpstr>Calibri Light</vt:lpstr>
      <vt:lpstr>Courier New</vt:lpstr>
      <vt:lpstr>Times New Roman</vt:lpstr>
      <vt:lpstr>TimesNewRoman</vt:lpstr>
      <vt:lpstr>TimesNewRoman,Bold</vt:lpstr>
      <vt:lpstr>TimesNewRomanPSMT</vt:lpstr>
      <vt:lpstr>Тема Office</vt:lpstr>
      <vt:lpstr>КУРСТЫҚ ЖҰМЫС тақырыбы: «Жол жамылғысы құрылысының технологиясы және ұйымдастырылуы» </vt:lpstr>
      <vt:lpstr>Презентация PowerPoint</vt:lpstr>
      <vt:lpstr>Презентация PowerPoint</vt:lpstr>
      <vt:lpstr>Презентация PowerPoint</vt:lpstr>
      <vt:lpstr>КІРІСПЕ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Практическая работа №3</dc:title>
  <dc:creator>Bakytbek</dc:creator>
  <cp:lastModifiedBy>Bakytbek</cp:lastModifiedBy>
  <cp:revision>31</cp:revision>
  <dcterms:created xsi:type="dcterms:W3CDTF">2020-11-23T09:47:29Z</dcterms:created>
  <dcterms:modified xsi:type="dcterms:W3CDTF">2021-02-22T14:07:24Z</dcterms:modified>
</cp:coreProperties>
</file>